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notesMasterIdLst>
    <p:notesMasterId r:id="rId29"/>
  </p:notesMasterIdLst>
  <p:handoutMasterIdLst>
    <p:handoutMasterId r:id="rId30"/>
  </p:handoutMasterIdLst>
  <p:sldIdLst>
    <p:sldId id="256" r:id="rId2"/>
    <p:sldId id="426" r:id="rId3"/>
    <p:sldId id="444" r:id="rId4"/>
    <p:sldId id="443" r:id="rId5"/>
    <p:sldId id="438" r:id="rId6"/>
    <p:sldId id="440" r:id="rId7"/>
    <p:sldId id="447" r:id="rId8"/>
    <p:sldId id="427" r:id="rId9"/>
    <p:sldId id="458" r:id="rId10"/>
    <p:sldId id="462" r:id="rId11"/>
    <p:sldId id="439" r:id="rId12"/>
    <p:sldId id="441" r:id="rId13"/>
    <p:sldId id="451" r:id="rId14"/>
    <p:sldId id="452" r:id="rId15"/>
    <p:sldId id="449" r:id="rId16"/>
    <p:sldId id="453" r:id="rId17"/>
    <p:sldId id="454" r:id="rId18"/>
    <p:sldId id="455" r:id="rId19"/>
    <p:sldId id="459" r:id="rId20"/>
    <p:sldId id="460" r:id="rId21"/>
    <p:sldId id="446" r:id="rId22"/>
    <p:sldId id="456" r:id="rId23"/>
    <p:sldId id="461" r:id="rId24"/>
    <p:sldId id="448" r:id="rId25"/>
    <p:sldId id="457" r:id="rId26"/>
    <p:sldId id="442" r:id="rId27"/>
    <p:sldId id="437" r:id="rId28"/>
  </p:sldIdLst>
  <p:sldSz cx="9144000" cy="6858000" type="screen4x3"/>
  <p:notesSz cx="7315200" cy="96012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000" kern="1200">
        <a:solidFill>
          <a:schemeClr val="bg1"/>
        </a:solidFill>
        <a:latin typeface="Times New Roman" panose="02020603050405020304" pitchFamily="18" charset="0"/>
        <a:ea typeface="MS PGothic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000" kern="1200">
        <a:solidFill>
          <a:schemeClr val="bg1"/>
        </a:solidFill>
        <a:latin typeface="Times New Roman" panose="02020603050405020304" pitchFamily="18" charset="0"/>
        <a:ea typeface="MS PGothic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000" kern="1200">
        <a:solidFill>
          <a:schemeClr val="bg1"/>
        </a:solidFill>
        <a:latin typeface="Times New Roman" panose="02020603050405020304" pitchFamily="18" charset="0"/>
        <a:ea typeface="MS PGothic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000" kern="1200">
        <a:solidFill>
          <a:schemeClr val="bg1"/>
        </a:solidFill>
        <a:latin typeface="Times New Roman" panose="02020603050405020304" pitchFamily="18" charset="0"/>
        <a:ea typeface="MS PGothic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000" kern="1200">
        <a:solidFill>
          <a:schemeClr val="bg1"/>
        </a:solidFill>
        <a:latin typeface="Times New Roman" panose="02020603050405020304" pitchFamily="18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sz="2000" kern="1200">
        <a:solidFill>
          <a:schemeClr val="bg1"/>
        </a:solidFill>
        <a:latin typeface="Times New Roman" panose="02020603050405020304" pitchFamily="18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sz="2000" kern="1200">
        <a:solidFill>
          <a:schemeClr val="bg1"/>
        </a:solidFill>
        <a:latin typeface="Times New Roman" panose="02020603050405020304" pitchFamily="18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sz="2000" kern="1200">
        <a:solidFill>
          <a:schemeClr val="bg1"/>
        </a:solidFill>
        <a:latin typeface="Times New Roman" panose="02020603050405020304" pitchFamily="18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sz="2000" kern="1200">
        <a:solidFill>
          <a:schemeClr val="bg1"/>
        </a:solidFill>
        <a:latin typeface="Times New Roman" panose="02020603050405020304" pitchFamily="18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AF1"/>
    <a:srgbClr val="FFF9F0"/>
    <a:srgbClr val="FFF9F1"/>
    <a:srgbClr val="FFFAF2"/>
    <a:srgbClr val="FFFCF2"/>
    <a:srgbClr val="FFF7F2"/>
    <a:srgbClr val="FFF6EA"/>
    <a:srgbClr val="FFFA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8093" autoAdjust="0"/>
  </p:normalViewPr>
  <p:slideViewPr>
    <p:cSldViewPr>
      <p:cViewPr varScale="1">
        <p:scale>
          <a:sx n="111" d="100"/>
          <a:sy n="111" d="100"/>
        </p:scale>
        <p:origin x="-1272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102" d="100"/>
          <a:sy n="102" d="100"/>
        </p:scale>
        <p:origin x="3391" y="8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handoutMaster" Target="handoutMasters/handoutMaster1.xml"/><Relationship Id="rId31" Type="http://schemas.openxmlformats.org/officeDocument/2006/relationships/printerSettings" Target="printerSettings/printerSettings1.bin"/><Relationship Id="rId32" Type="http://schemas.openxmlformats.org/officeDocument/2006/relationships/presProps" Target="pres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375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B0CAFF-2CEB-436A-BBEB-3AC598E0CDE6}" type="datetimeFigureOut">
              <a:rPr lang="en-US" smtClean="0"/>
              <a:t>7/7/18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375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53B8C2-FC21-47F6-B638-ECA53498F8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88103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l" defTabSz="966788">
              <a:defRPr sz="13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946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7300" y="720725"/>
            <a:ext cx="48006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2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60888"/>
            <a:ext cx="5851525" cy="4319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922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l" defTabSz="966788">
              <a:defRPr sz="13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22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9677BC8-A7D5-4AE6-99A0-38DA6DDBE61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29566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itchFamily="34" charset="-128"/>
        <a:cs typeface="Arial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 defTabSz="96678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678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678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678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33FC19B2-D6AC-4BA1-9BBB-91FA7AF3736C}" type="slidenum">
              <a:rPr lang="en-US" altLang="en-US" sz="1300"/>
              <a:pPr eaLnBrk="1" hangingPunct="1">
                <a:spcBef>
                  <a:spcPct val="0"/>
                </a:spcBef>
              </a:pPr>
              <a:t>1</a:t>
            </a:fld>
            <a:endParaRPr lang="en-US" altLang="en-US" sz="1300"/>
          </a:p>
        </p:txBody>
      </p:sp>
      <p:sp>
        <p:nvSpPr>
          <p:cNvPr id="20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1447800" y="228600"/>
            <a:ext cx="6172200" cy="898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bg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0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0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0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>
              <a:defRPr/>
            </a:pPr>
            <a:r>
              <a:rPr lang="en-US" sz="2400" b="1" smtClean="0">
                <a:solidFill>
                  <a:schemeClr val="tx1"/>
                </a:solidFill>
                <a:latin typeface="Arial" charset="0"/>
              </a:rPr>
              <a:t>Institute for Software Integrated Systems</a:t>
            </a:r>
          </a:p>
          <a:p>
            <a:pPr algn="ctr">
              <a:spcBef>
                <a:spcPts val="600"/>
              </a:spcBef>
              <a:defRPr/>
            </a:pPr>
            <a:r>
              <a:rPr lang="en-US" sz="2400" b="1" smtClean="0">
                <a:solidFill>
                  <a:schemeClr val="tx1"/>
                </a:solidFill>
                <a:latin typeface="Arial" charset="0"/>
              </a:rPr>
              <a:t>Vanderbilt University</a:t>
            </a:r>
          </a:p>
        </p:txBody>
      </p:sp>
      <p:pic>
        <p:nvPicPr>
          <p:cNvPr id="6" name="Picture 6" descr="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28600"/>
            <a:ext cx="1019175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2" name="Rectangle 2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371600" y="4495800"/>
            <a:ext cx="6400800" cy="11430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  <a:p>
            <a:endParaRPr lang="en-US"/>
          </a:p>
        </p:txBody>
      </p:sp>
      <p:sp>
        <p:nvSpPr>
          <p:cNvPr id="5124" name="Rectangle 4"/>
          <p:cNvSpPr>
            <a:spLocks noGrp="1" noChangeArrowheads="1"/>
          </p:cNvSpPr>
          <p:nvPr>
            <p:ph type="ctrTitle" sz="quarter"/>
          </p:nvPr>
        </p:nvSpPr>
        <p:spPr>
          <a:xfrm>
            <a:off x="457200" y="2286000"/>
            <a:ext cx="8229600" cy="1676400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4800" y="148914"/>
            <a:ext cx="1034485" cy="917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8249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9A83BFD-ED14-4A06-9EF4-6AF2E17B801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321603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28600"/>
            <a:ext cx="2057400" cy="6248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28600"/>
            <a:ext cx="6019800" cy="6248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4C290BE-C468-4858-8F62-955B7A9C26B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1625422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 preserve="1">
  <p:cSld name="Title,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800" y="228600"/>
            <a:ext cx="6172200" cy="8382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19200"/>
            <a:ext cx="403860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48200" y="1219200"/>
            <a:ext cx="403860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EEAF4D3-6211-4E48-AC43-EBE273597C7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227482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800" y="228600"/>
            <a:ext cx="6172200" cy="8382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219200"/>
            <a:ext cx="403860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19200"/>
            <a:ext cx="403860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D351232-6507-4A3D-8144-25F013B0372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523313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335A638-3EC4-421A-AF05-795FC9911B1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472898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F48C96-1BED-4233-AD9F-28C4F104DCD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754089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19200"/>
            <a:ext cx="40386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19200"/>
            <a:ext cx="40386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9AAE50B-25B9-46EF-84F1-F699343F97F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887190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CF3F27A-B3BE-4B2F-9F9D-248829E390A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582797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A922DD-BC73-4A11-90A7-C19ABC88E7A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589860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E9F66D8-A37D-49EB-9F4F-09365C05160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030657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70DD1FB-F5A4-48DC-88AF-666DEAFA8A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062257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14834FB-5256-4EA3-99B1-5D1AFA4D633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40824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5" Type="http://schemas.openxmlformats.org/officeDocument/2006/relationships/image" Target="../media/image1.png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447800" y="228600"/>
            <a:ext cx="61722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19200"/>
            <a:ext cx="8229600" cy="525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382000" y="6477000"/>
            <a:ext cx="7620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r">
              <a:defRPr sz="10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CFAC7B09-D912-4F4D-BD19-30AE0183B811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029" name="Line 7"/>
          <p:cNvSpPr>
            <a:spLocks noChangeShapeType="1"/>
          </p:cNvSpPr>
          <p:nvPr/>
        </p:nvSpPr>
        <p:spPr bwMode="auto">
          <a:xfrm>
            <a:off x="685800" y="6248400"/>
            <a:ext cx="7772400" cy="0"/>
          </a:xfrm>
          <a:prstGeom prst="line">
            <a:avLst/>
          </a:prstGeom>
          <a:noFill/>
          <a:ln w="12700">
            <a:solidFill>
              <a:schemeClr val="bg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pic>
        <p:nvPicPr>
          <p:cNvPr id="1031" name="Picture 10" descr="logo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072" y="228600"/>
            <a:ext cx="1019175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4800" y="148914"/>
            <a:ext cx="1034485" cy="917886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006" r:id="rId1"/>
    <p:sldLayoutId id="2147483994" r:id="rId2"/>
    <p:sldLayoutId id="2147483995" r:id="rId3"/>
    <p:sldLayoutId id="2147483996" r:id="rId4"/>
    <p:sldLayoutId id="2147483997" r:id="rId5"/>
    <p:sldLayoutId id="2147483998" r:id="rId6"/>
    <p:sldLayoutId id="2147483999" r:id="rId7"/>
    <p:sldLayoutId id="2147484000" r:id="rId8"/>
    <p:sldLayoutId id="2147484001" r:id="rId9"/>
    <p:sldLayoutId id="2147484002" r:id="rId10"/>
    <p:sldLayoutId id="2147484003" r:id="rId11"/>
    <p:sldLayoutId id="2147484004" r:id="rId12"/>
    <p:sldLayoutId id="2147484005" r:id="rId13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j-lt"/>
          <a:ea typeface="MS PGothic" pitchFamily="34" charset="-128"/>
          <a:cs typeface="MS PGothic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Tahoma" pitchFamily="34" charset="0"/>
          <a:ea typeface="MS PGothic" pitchFamily="34" charset="-128"/>
          <a:cs typeface="MS PGothic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Tahoma" pitchFamily="34" charset="0"/>
          <a:ea typeface="MS PGothic" pitchFamily="34" charset="-128"/>
          <a:cs typeface="MS PGothic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Tahoma" pitchFamily="34" charset="0"/>
          <a:ea typeface="MS PGothic" pitchFamily="34" charset="-128"/>
          <a:cs typeface="MS PGothic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Tahoma" pitchFamily="34" charset="0"/>
          <a:ea typeface="MS PGothic" pitchFamily="34" charset="-128"/>
          <a:cs typeface="MS PGothic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Tahoma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Tahoma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Tahoma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Tahoma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CC3300"/>
        </a:buClr>
        <a:buFont typeface="Wingdings" panose="05000000000000000000" pitchFamily="2" charset="2"/>
        <a:buChar char="§"/>
        <a:defRPr sz="28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CC9900"/>
        </a:buClr>
        <a:buFont typeface="Wingdings" panose="05000000000000000000" pitchFamily="2" charset="2"/>
        <a:buChar char="§"/>
        <a:defRPr sz="24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Wingdings" panose="05000000000000000000" pitchFamily="2" charset="2"/>
        <a:buChar char="§"/>
        <a:defRPr sz="24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993300"/>
        </a:buClr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CC9900"/>
        </a:buClr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rgbClr val="CC9900"/>
        </a:buClr>
        <a:buFont typeface="Wingdings" pitchFamily="2" charset="2"/>
        <a:buChar char="§"/>
        <a:defRPr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rgbClr val="CC9900"/>
        </a:buClr>
        <a:buFont typeface="Wingdings" pitchFamily="2" charset="2"/>
        <a:buChar char="§"/>
        <a:defRPr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rgbClr val="CC9900"/>
        </a:buClr>
        <a:buFont typeface="Wingdings" pitchFamily="2" charset="2"/>
        <a:buChar char="§"/>
        <a:defRPr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rgbClr val="CC9900"/>
        </a:buClr>
        <a:buFont typeface="Wingdings" pitchFamily="2" charset="2"/>
        <a:buChar char="§"/>
        <a:defRPr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18.png"/><Relationship Id="rId8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netsblox.org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42900" y="1219200"/>
            <a:ext cx="8458200" cy="2819400"/>
          </a:xfrm>
        </p:spPr>
        <p:txBody>
          <a:bodyPr/>
          <a:lstStyle/>
          <a:p>
            <a:r>
              <a:rPr lang="en-US" altLang="en-US" sz="2800" b="1" dirty="0">
                <a:solidFill>
                  <a:srgbClr val="FF0000"/>
                </a:solidFill>
              </a:rPr>
              <a:t>Maps, Movies and Multi-Player Games: Collaborative Environment to Make Programming </a:t>
            </a:r>
            <a:r>
              <a:rPr lang="en-US" altLang="en-US" sz="2800" b="1" dirty="0" smtClean="0">
                <a:solidFill>
                  <a:srgbClr val="FF0000"/>
                </a:solidFill>
              </a:rPr>
              <a:t>More Engaging</a:t>
            </a:r>
            <a:br>
              <a:rPr lang="en-US" altLang="en-US" sz="2800" b="1" dirty="0" smtClean="0">
                <a:solidFill>
                  <a:srgbClr val="FF0000"/>
                </a:solidFill>
              </a:rPr>
            </a:br>
            <a:r>
              <a:rPr lang="en-US" altLang="en-US" sz="2000" b="1" dirty="0" smtClean="0"/>
              <a:t/>
            </a:r>
            <a:br>
              <a:rPr lang="en-US" altLang="en-US" sz="2000" b="1" dirty="0" smtClean="0"/>
            </a:br>
            <a:r>
              <a:rPr lang="en-US" altLang="en-US" sz="2400" b="1" dirty="0" smtClean="0"/>
              <a:t>https://netsblox.org</a:t>
            </a:r>
            <a:endParaRPr lang="en-US" altLang="en-US" sz="4800" b="1" dirty="0" smtClean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5486400"/>
            <a:ext cx="6400800" cy="12192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en-US" sz="2000" b="1" dirty="0" smtClean="0"/>
              <a:t>Akos </a:t>
            </a:r>
            <a:r>
              <a:rPr lang="en-US" altLang="en-US" sz="2000" b="1" dirty="0" smtClean="0"/>
              <a:t>Ledeczi and Brian </a:t>
            </a:r>
            <a:r>
              <a:rPr lang="en-US" altLang="en-US" sz="2000" b="1" dirty="0" err="1" smtClean="0"/>
              <a:t>Broll</a:t>
            </a:r>
            <a:endParaRPr lang="en-US" altLang="en-US" sz="2000" b="1" dirty="0" smtClean="0"/>
          </a:p>
          <a:p>
            <a:pPr eaLnBrk="1" hangingPunct="1">
              <a:lnSpc>
                <a:spcPct val="80000"/>
              </a:lnSpc>
            </a:pPr>
            <a:r>
              <a:rPr lang="en-US" altLang="en-US" sz="1800" dirty="0" smtClean="0"/>
              <a:t>akos.ledeczi@vanderbilt.edu</a:t>
            </a:r>
          </a:p>
          <a:p>
            <a:pPr eaLnBrk="1" hangingPunct="1">
              <a:lnSpc>
                <a:spcPct val="80000"/>
              </a:lnSpc>
            </a:pPr>
            <a:endParaRPr lang="en-US" altLang="en-US" sz="1800" dirty="0" smtClean="0"/>
          </a:p>
          <a:p>
            <a:pPr eaLnBrk="1" hangingPunct="1">
              <a:lnSpc>
                <a:spcPct val="80000"/>
              </a:lnSpc>
            </a:pPr>
            <a:r>
              <a:rPr lang="en-US" altLang="en-US" sz="1800" dirty="0" smtClean="0"/>
              <a:t>Peter </a:t>
            </a:r>
            <a:r>
              <a:rPr lang="en-US" altLang="en-US" sz="1800" dirty="0" smtClean="0"/>
              <a:t>Volgyesi, Janos Sallai, Hamid </a:t>
            </a:r>
            <a:r>
              <a:rPr lang="en-US" altLang="en-US" sz="1800" dirty="0" err="1" smtClean="0"/>
              <a:t>Zare</a:t>
            </a:r>
            <a:r>
              <a:rPr lang="en-US" altLang="en-US" sz="1800" dirty="0" smtClean="0"/>
              <a:t>, </a:t>
            </a:r>
            <a:r>
              <a:rPr lang="en-US" altLang="en-US" sz="1800" dirty="0" err="1" smtClean="0"/>
              <a:t>Miklos</a:t>
            </a:r>
            <a:r>
              <a:rPr lang="en-US" altLang="en-US" sz="1800" dirty="0" smtClean="0"/>
              <a:t> </a:t>
            </a:r>
            <a:r>
              <a:rPr lang="en-US" altLang="en-US" sz="1800" dirty="0" err="1" smtClean="0"/>
              <a:t>Maroti</a:t>
            </a:r>
            <a:endParaRPr lang="en-US" altLang="en-US" sz="1800" dirty="0" smtClean="0"/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0" y="4191000"/>
            <a:ext cx="91440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+mj-lt"/>
                <a:ea typeface="MS PGothic" pitchFamily="34" charset="-128"/>
                <a:cs typeface="MS PGothic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ahoma" pitchFamily="34" charset="0"/>
                <a:ea typeface="MS PGothic" pitchFamily="34" charset="-128"/>
                <a:cs typeface="MS PGothic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ahoma" pitchFamily="34" charset="0"/>
                <a:ea typeface="MS PGothic" pitchFamily="34" charset="-128"/>
                <a:cs typeface="MS PGothic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ahoma" pitchFamily="34" charset="0"/>
                <a:ea typeface="MS PGothic" pitchFamily="34" charset="-128"/>
                <a:cs typeface="MS PGothic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ahoma" pitchFamily="34" charset="0"/>
                <a:ea typeface="MS PGothic" pitchFamily="34" charset="-128"/>
                <a:cs typeface="MS PGothic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ahoma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ahoma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ahoma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r>
              <a:rPr lang="en-US" altLang="en-US" sz="3600" b="1" kern="0" dirty="0" smtClean="0"/>
              <a:t>CSTA Conference 2018</a:t>
            </a:r>
          </a:p>
          <a:p>
            <a:r>
              <a:rPr lang="en-US" altLang="en-US" sz="3600" b="1" kern="0" dirty="0" smtClean="0"/>
              <a:t>Workshop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Additional Projects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35A638-3EC4-421A-AF05-795FC9911B1A}" type="slidenum">
              <a:rPr lang="en-US" altLang="en-US" smtClean="0"/>
              <a:pPr/>
              <a:t>10</a:t>
            </a:fld>
            <a:endParaRPr lang="en-US" altLang="en-US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04800" y="2362200"/>
            <a:ext cx="8610600" cy="2971800"/>
          </a:xfrm>
        </p:spPr>
        <p:txBody>
          <a:bodyPr/>
          <a:lstStyle/>
          <a:p>
            <a:r>
              <a:rPr lang="en-US" altLang="en-US" sz="2400" dirty="0" smtClean="0"/>
              <a:t>Street view</a:t>
            </a:r>
          </a:p>
          <a:p>
            <a:r>
              <a:rPr lang="en-US" altLang="en-US" sz="2400" dirty="0" smtClean="0"/>
              <a:t>Movie cast pictures</a:t>
            </a:r>
          </a:p>
          <a:p>
            <a:r>
              <a:rPr lang="en-US" altLang="en-US" sz="2400" dirty="0" smtClean="0"/>
              <a:t>Charting</a:t>
            </a:r>
          </a:p>
          <a:p>
            <a:r>
              <a:rPr lang="en-US" altLang="en-US" sz="2400" dirty="0" smtClean="0"/>
              <a:t>Earthquake</a:t>
            </a:r>
            <a:endParaRPr lang="en-US" alt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28548317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200" smtClean="0"/>
              <a:t>Message Passing</a:t>
            </a:r>
          </a:p>
        </p:txBody>
      </p:sp>
      <p:sp>
        <p:nvSpPr>
          <p:cNvPr id="20483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382000" y="6477000"/>
            <a:ext cx="762000" cy="3810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C8B06C0C-166E-4093-91E0-05866614FE87}" type="slidenum">
              <a:rPr lang="en-US" altLang="en-US" sz="1000">
                <a:solidFill>
                  <a:schemeClr val="tx1"/>
                </a:solidFill>
                <a:latin typeface="Arial" panose="020B0604020202020204" pitchFamily="34" charset="0"/>
              </a:rPr>
              <a:pPr eaLnBrk="1" hangingPunct="1"/>
              <a:t>11</a:t>
            </a:fld>
            <a:endParaRPr lang="en-US" altLang="en-US" sz="10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pic>
        <p:nvPicPr>
          <p:cNvPr id="20484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635117"/>
            <a:ext cx="7239000" cy="5807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85" name="Content Placeholder 1"/>
          <p:cNvSpPr txBox="1">
            <a:spLocks/>
          </p:cNvSpPr>
          <p:nvPr/>
        </p:nvSpPr>
        <p:spPr bwMode="auto">
          <a:xfrm>
            <a:off x="381000" y="1524000"/>
            <a:ext cx="80010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>
            <a:lvl1pPr marL="342900" indent="-342900" eaLnBrk="0" hangingPunct="0">
              <a:defRPr sz="20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20000"/>
              </a:spcBef>
              <a:buClr>
                <a:srgbClr val="CC3300"/>
              </a:buClr>
              <a:buFont typeface="Wingdings" panose="05000000000000000000" pitchFamily="2" charset="2"/>
              <a:buChar char="§"/>
            </a:pPr>
            <a:r>
              <a:rPr lang="en-US" altLang="en-US" sz="2400" dirty="0" smtClean="0">
                <a:solidFill>
                  <a:schemeClr val="tx1"/>
                </a:solidFill>
                <a:latin typeface="Tahoma" panose="020B0604030504040204" pitchFamily="34" charset="0"/>
              </a:rPr>
              <a:t>Similar to Events </a:t>
            </a:r>
            <a:r>
              <a:rPr lang="en-US" altLang="en-US" sz="2400" dirty="0">
                <a:solidFill>
                  <a:schemeClr val="tx1"/>
                </a:solidFill>
                <a:latin typeface="Tahoma" panose="020B0604030504040204" pitchFamily="34" charset="0"/>
              </a:rPr>
              <a:t>in </a:t>
            </a:r>
            <a:r>
              <a:rPr lang="en-US" altLang="en-US" sz="2400" dirty="0" smtClean="0">
                <a:solidFill>
                  <a:schemeClr val="tx1"/>
                </a:solidFill>
                <a:latin typeface="Tahoma" panose="020B0604030504040204" pitchFamily="34" charset="0"/>
              </a:rPr>
              <a:t>Snap!</a:t>
            </a:r>
          </a:p>
          <a:p>
            <a:pPr lvl="1">
              <a:spcBef>
                <a:spcPct val="20000"/>
              </a:spcBef>
              <a:buClr>
                <a:srgbClr val="CC3300"/>
              </a:buClr>
              <a:buFont typeface="Wingdings" panose="05000000000000000000" pitchFamily="2" charset="2"/>
              <a:buChar char="§"/>
            </a:pPr>
            <a:r>
              <a:rPr lang="en-US" altLang="en-US" sz="2400" dirty="0" smtClean="0">
                <a:solidFill>
                  <a:schemeClr val="tx1"/>
                </a:solidFill>
                <a:latin typeface="Tahoma" panose="020B0604030504040204" pitchFamily="34" charset="0"/>
              </a:rPr>
              <a:t>Carry data</a:t>
            </a:r>
          </a:p>
          <a:p>
            <a:pPr lvl="1">
              <a:spcBef>
                <a:spcPct val="20000"/>
              </a:spcBef>
              <a:buClr>
                <a:srgbClr val="CC3300"/>
              </a:buClr>
              <a:buFont typeface="Wingdings" panose="05000000000000000000" pitchFamily="2" charset="2"/>
              <a:buChar char="§"/>
            </a:pPr>
            <a:r>
              <a:rPr lang="en-US" altLang="en-US" sz="2400" dirty="0" smtClean="0">
                <a:solidFill>
                  <a:schemeClr val="tx1"/>
                </a:solidFill>
                <a:latin typeface="Tahoma" panose="020B0604030504040204" pitchFamily="34" charset="0"/>
              </a:rPr>
              <a:t>Can go from one computer to another</a:t>
            </a:r>
            <a:endParaRPr lang="en-US" altLang="en-US" sz="2400" dirty="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  <p:sp>
        <p:nvSpPr>
          <p:cNvPr id="20486" name="Content Placeholder 1"/>
          <p:cNvSpPr txBox="1">
            <a:spLocks/>
          </p:cNvSpPr>
          <p:nvPr/>
        </p:nvSpPr>
        <p:spPr bwMode="auto">
          <a:xfrm>
            <a:off x="381000" y="2909047"/>
            <a:ext cx="80010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>
            <a:lvl1pPr marL="342900" indent="-342900" eaLnBrk="0" hangingPunct="0">
              <a:defRPr sz="20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20000"/>
              </a:spcBef>
              <a:buClr>
                <a:srgbClr val="CC3300"/>
              </a:buClr>
              <a:buFont typeface="Wingdings" panose="05000000000000000000" pitchFamily="2" charset="2"/>
              <a:buChar char="§"/>
            </a:pPr>
            <a:r>
              <a:rPr lang="en-US" altLang="en-US" sz="2400" dirty="0">
                <a:solidFill>
                  <a:schemeClr val="tx1"/>
                </a:solidFill>
                <a:latin typeface="Tahoma" panose="020B0604030504040204" pitchFamily="34" charset="0"/>
              </a:rPr>
              <a:t>Messages in </a:t>
            </a:r>
            <a:r>
              <a:rPr lang="en-US" altLang="en-US" sz="2400" dirty="0" err="1">
                <a:solidFill>
                  <a:schemeClr val="tx1"/>
                </a:solidFill>
                <a:latin typeface="Tahoma" panose="020B0604030504040204" pitchFamily="34" charset="0"/>
              </a:rPr>
              <a:t>NetsBlox</a:t>
            </a:r>
            <a:r>
              <a:rPr lang="en-US" altLang="en-US" sz="2400" dirty="0">
                <a:solidFill>
                  <a:schemeClr val="tx1"/>
                </a:solidFill>
                <a:latin typeface="Tahoma" panose="020B0604030504040204" pitchFamily="34" charset="0"/>
              </a:rPr>
              <a:t>:</a:t>
            </a:r>
          </a:p>
        </p:txBody>
      </p:sp>
      <p:sp>
        <p:nvSpPr>
          <p:cNvPr id="20487" name="Content Placeholder 1"/>
          <p:cNvSpPr txBox="1">
            <a:spLocks/>
          </p:cNvSpPr>
          <p:nvPr/>
        </p:nvSpPr>
        <p:spPr bwMode="auto">
          <a:xfrm>
            <a:off x="381000" y="4585447"/>
            <a:ext cx="80010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>
            <a:lvl1pPr marL="342900" indent="-342900" eaLnBrk="0" hangingPunct="0">
              <a:defRPr sz="20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20000"/>
              </a:spcBef>
              <a:buClr>
                <a:srgbClr val="CC3300"/>
              </a:buClr>
              <a:buFont typeface="Wingdings" panose="05000000000000000000" pitchFamily="2" charset="2"/>
              <a:buChar char="§"/>
            </a:pPr>
            <a:r>
              <a:rPr lang="en-US" altLang="en-US" sz="2400">
                <a:solidFill>
                  <a:schemeClr val="tx1"/>
                </a:solidFill>
                <a:latin typeface="Tahoma" panose="020B0604030504040204" pitchFamily="34" charset="0"/>
              </a:rPr>
              <a:t>Message type editor:</a:t>
            </a:r>
          </a:p>
        </p:txBody>
      </p:sp>
      <p:pic>
        <p:nvPicPr>
          <p:cNvPr id="20488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4749800"/>
            <a:ext cx="3505200" cy="180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812778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The Room</a:t>
            </a:r>
          </a:p>
        </p:txBody>
      </p:sp>
      <p:sp>
        <p:nvSpPr>
          <p:cNvPr id="22530" name="Content Placeholder 2"/>
          <p:cNvSpPr>
            <a:spLocks noGrp="1"/>
          </p:cNvSpPr>
          <p:nvPr>
            <p:ph idx="1"/>
          </p:nvPr>
        </p:nvSpPr>
        <p:spPr>
          <a:xfrm>
            <a:off x="228600" y="1219200"/>
            <a:ext cx="4419600" cy="5105400"/>
          </a:xfrm>
        </p:spPr>
        <p:txBody>
          <a:bodyPr/>
          <a:lstStyle/>
          <a:p>
            <a:r>
              <a:rPr lang="en-US" altLang="en-US" sz="2400" dirty="0" smtClean="0"/>
              <a:t>Set of roles/clients participating in the distributed application</a:t>
            </a:r>
          </a:p>
          <a:p>
            <a:r>
              <a:rPr lang="en-US" altLang="en-US" sz="2400" dirty="0" smtClean="0"/>
              <a:t>Each role has its own set of sprites, stage and scripts</a:t>
            </a:r>
          </a:p>
          <a:p>
            <a:r>
              <a:rPr lang="en-US" altLang="en-US" sz="2400" dirty="0" smtClean="0"/>
              <a:t>The owner invites other users to participate by “playing” a given role</a:t>
            </a:r>
          </a:p>
          <a:p>
            <a:r>
              <a:rPr lang="en-US" altLang="en-US" sz="2400" dirty="0" smtClean="0"/>
              <a:t>Messages can be sent to these </a:t>
            </a:r>
            <a:r>
              <a:rPr lang="en-US" altLang="en-US" sz="2400" dirty="0" smtClean="0"/>
              <a:t>users (i.e., roles)</a:t>
            </a:r>
            <a:endParaRPr lang="en-US" altLang="en-US" sz="2400" dirty="0" smtClean="0"/>
          </a:p>
          <a:p>
            <a:r>
              <a:rPr lang="en-US" altLang="en-US" sz="2400" dirty="0" smtClean="0"/>
              <a:t>A new instance of the room is created for every new run of the application</a:t>
            </a:r>
          </a:p>
        </p:txBody>
      </p:sp>
      <p:sp>
        <p:nvSpPr>
          <p:cNvPr id="22531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3FD4261E-B1A9-4BBA-A71D-A6B1EF5D7FD2}" type="slidenum">
              <a:rPr lang="en-US" altLang="en-US" sz="1000">
                <a:solidFill>
                  <a:schemeClr val="tx1"/>
                </a:solidFill>
                <a:latin typeface="Arial" panose="020B0604020202020204" pitchFamily="34" charset="0"/>
              </a:rPr>
              <a:pPr eaLnBrk="1" hangingPunct="1"/>
              <a:t>12</a:t>
            </a:fld>
            <a:endParaRPr lang="en-US" altLang="en-US" sz="10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pic>
        <p:nvPicPr>
          <p:cNvPr id="2" name="Picture 1" descr="Screen Shot 2018-07-07 at 11.18.0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219200"/>
            <a:ext cx="4419600" cy="3769431"/>
          </a:xfrm>
          <a:prstGeom prst="rect">
            <a:avLst/>
          </a:prstGeom>
        </p:spPr>
      </p:pic>
      <p:pic>
        <p:nvPicPr>
          <p:cNvPr id="3" name="Picture 2" descr="Screen Shot 2018-07-07 at 11.20.1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5257800"/>
            <a:ext cx="438912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9597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Addressing</a:t>
            </a:r>
            <a:endParaRPr lang="en-US" altLang="en-US" dirty="0" smtClean="0"/>
          </a:p>
        </p:txBody>
      </p:sp>
      <p:sp>
        <p:nvSpPr>
          <p:cNvPr id="22530" name="Content Placeholder 2"/>
          <p:cNvSpPr>
            <a:spLocks noGrp="1"/>
          </p:cNvSpPr>
          <p:nvPr>
            <p:ph idx="1"/>
          </p:nvPr>
        </p:nvSpPr>
        <p:spPr>
          <a:xfrm>
            <a:off x="228600" y="1219200"/>
            <a:ext cx="8610600" cy="3886200"/>
          </a:xfrm>
        </p:spPr>
        <p:txBody>
          <a:bodyPr/>
          <a:lstStyle/>
          <a:p>
            <a:r>
              <a:rPr lang="en-US" altLang="en-US" sz="2000" dirty="0" smtClean="0"/>
              <a:t>Local:</a:t>
            </a:r>
          </a:p>
          <a:p>
            <a:pPr lvl="1"/>
            <a:r>
              <a:rPr lang="en-US" altLang="en-US" sz="1800" dirty="0" smtClean="0"/>
              <a:t>Within the same Room using simply the role name</a:t>
            </a:r>
          </a:p>
          <a:p>
            <a:pPr lvl="1"/>
            <a:r>
              <a:rPr lang="en-US" altLang="en-US" sz="1800" dirty="0" smtClean="0"/>
              <a:t>Similar to calling the extension within your organization (no need for the entire phone number, area code, country code)</a:t>
            </a:r>
          </a:p>
          <a:p>
            <a:r>
              <a:rPr lang="en-US" altLang="en-US" sz="2000" dirty="0" smtClean="0"/>
              <a:t>Global:</a:t>
            </a:r>
          </a:p>
          <a:p>
            <a:pPr lvl="1"/>
            <a:r>
              <a:rPr lang="en-US" altLang="en-US" sz="1800" dirty="0" smtClean="0"/>
              <a:t>How to send a message to any </a:t>
            </a:r>
            <a:r>
              <a:rPr lang="en-US" altLang="en-US" sz="1800" dirty="0" err="1" smtClean="0"/>
              <a:t>NetsBlox</a:t>
            </a:r>
            <a:r>
              <a:rPr lang="en-US" altLang="en-US" sz="1800" dirty="0" smtClean="0"/>
              <a:t> application?</a:t>
            </a:r>
          </a:p>
          <a:p>
            <a:pPr lvl="1"/>
            <a:r>
              <a:rPr lang="en-US" altLang="en-US" sz="1800" dirty="0" smtClean="0"/>
              <a:t>Need globally unique address:</a:t>
            </a:r>
          </a:p>
          <a:p>
            <a:pPr lvl="2"/>
            <a:r>
              <a:rPr lang="en-US" altLang="en-US" sz="2000" dirty="0" err="1" smtClean="0">
                <a:solidFill>
                  <a:srgbClr val="FF0000"/>
                </a:solidFill>
              </a:rPr>
              <a:t>rolename@projectname@username</a:t>
            </a:r>
            <a:endParaRPr lang="en-US" altLang="en-US" sz="2000" dirty="0" smtClean="0">
              <a:solidFill>
                <a:srgbClr val="FF0000"/>
              </a:solidFill>
            </a:endParaRPr>
          </a:p>
          <a:p>
            <a:pPr lvl="2"/>
            <a:r>
              <a:rPr lang="en-US" altLang="en-US" sz="1800" dirty="0" smtClean="0"/>
              <a:t>Called “public role ID”</a:t>
            </a:r>
          </a:p>
          <a:p>
            <a:pPr lvl="1"/>
            <a:r>
              <a:rPr lang="en-US" altLang="en-US" sz="1800" dirty="0" smtClean="0"/>
              <a:t>Similar to phone calls: country code, area code, number</a:t>
            </a:r>
          </a:p>
          <a:p>
            <a:pPr lvl="1"/>
            <a:r>
              <a:rPr lang="en-US" altLang="en-US" sz="1800" dirty="0" smtClean="0"/>
              <a:t>Helper RPC returns your own public role ID:</a:t>
            </a:r>
            <a:endParaRPr lang="en-US" altLang="en-US" sz="1800" dirty="0" smtClean="0"/>
          </a:p>
        </p:txBody>
      </p:sp>
      <p:sp>
        <p:nvSpPr>
          <p:cNvPr id="22531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382000" y="6400800"/>
            <a:ext cx="762000" cy="3810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3FD4261E-B1A9-4BBA-A71D-A6B1EF5D7FD2}" type="slidenum">
              <a:rPr lang="en-US" altLang="en-US" sz="1000">
                <a:solidFill>
                  <a:schemeClr val="tx1"/>
                </a:solidFill>
                <a:latin typeface="Arial" panose="020B0604020202020204" pitchFamily="34" charset="0"/>
              </a:rPr>
              <a:pPr eaLnBrk="1" hangingPunct="1"/>
              <a:t>13</a:t>
            </a:fld>
            <a:endParaRPr lang="en-US" altLang="en-US" sz="10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pic>
        <p:nvPicPr>
          <p:cNvPr id="4" name="Picture 3" descr="Screen Shot 2018-07-07 at 11.27.1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5334000"/>
            <a:ext cx="7061200" cy="1004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5105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Simple Texting App</a:t>
            </a:r>
            <a:endParaRPr lang="en-US" altLang="en-US" dirty="0" smtClean="0"/>
          </a:p>
        </p:txBody>
      </p:sp>
      <p:sp>
        <p:nvSpPr>
          <p:cNvPr id="22530" name="Content Placeholder 2"/>
          <p:cNvSpPr>
            <a:spLocks noGrp="1"/>
          </p:cNvSpPr>
          <p:nvPr>
            <p:ph idx="1"/>
          </p:nvPr>
        </p:nvSpPr>
        <p:spPr>
          <a:xfrm>
            <a:off x="228600" y="1219200"/>
            <a:ext cx="8610600" cy="2971800"/>
          </a:xfrm>
        </p:spPr>
        <p:txBody>
          <a:bodyPr/>
          <a:lstStyle/>
          <a:p>
            <a:r>
              <a:rPr lang="en-US" altLang="en-US" sz="2400" dirty="0" smtClean="0"/>
              <a:t>Two different </a:t>
            </a:r>
            <a:r>
              <a:rPr lang="en-US" altLang="en-US" sz="2400" dirty="0" err="1" smtClean="0"/>
              <a:t>NetsBlox</a:t>
            </a:r>
            <a:r>
              <a:rPr lang="en-US" altLang="en-US" sz="2400" dirty="0" smtClean="0"/>
              <a:t> programs:</a:t>
            </a:r>
          </a:p>
          <a:p>
            <a:r>
              <a:rPr lang="en-US" altLang="en-US" sz="2400" dirty="0" smtClean="0"/>
              <a:t>Server: </a:t>
            </a:r>
          </a:p>
          <a:p>
            <a:pPr lvl="1"/>
            <a:r>
              <a:rPr lang="en-US" altLang="en-US" sz="1800" dirty="0"/>
              <a:t>R</a:t>
            </a:r>
            <a:r>
              <a:rPr lang="en-US" altLang="en-US" sz="1800" dirty="0" smtClean="0"/>
              <a:t>unning on my laptop and shown on the projector</a:t>
            </a:r>
          </a:p>
          <a:p>
            <a:pPr lvl="1"/>
            <a:r>
              <a:rPr lang="en-US" altLang="en-US" sz="1800" dirty="0" smtClean="0"/>
              <a:t>Accepts and displays messages received</a:t>
            </a:r>
          </a:p>
          <a:p>
            <a:r>
              <a:rPr lang="en-US" altLang="en-US" sz="2400" dirty="0" smtClean="0"/>
              <a:t>Client:</a:t>
            </a:r>
          </a:p>
          <a:p>
            <a:pPr lvl="1"/>
            <a:r>
              <a:rPr lang="en-US" altLang="en-US" sz="1800" dirty="0" smtClean="0"/>
              <a:t>Running on your laptop</a:t>
            </a:r>
          </a:p>
          <a:p>
            <a:pPr lvl="1"/>
            <a:r>
              <a:rPr lang="en-US" altLang="en-US" sz="1800" dirty="0" smtClean="0"/>
              <a:t>Sends text messages to the server</a:t>
            </a:r>
          </a:p>
          <a:p>
            <a:pPr lvl="1"/>
            <a:endParaRPr lang="en-US" altLang="en-US" sz="1800" dirty="0" smtClean="0"/>
          </a:p>
        </p:txBody>
      </p:sp>
      <p:sp>
        <p:nvSpPr>
          <p:cNvPr id="22531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153400" y="6400800"/>
            <a:ext cx="762000" cy="3810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3FD4261E-B1A9-4BBA-A71D-A6B1EF5D7FD2}" type="slidenum">
              <a:rPr lang="en-US" altLang="en-US" sz="1000">
                <a:solidFill>
                  <a:schemeClr val="tx1"/>
                </a:solidFill>
                <a:latin typeface="Arial" panose="020B0604020202020204" pitchFamily="34" charset="0"/>
              </a:rPr>
              <a:pPr eaLnBrk="1" hangingPunct="1"/>
              <a:t>14</a:t>
            </a:fld>
            <a:endParaRPr lang="en-US" altLang="en-US" sz="10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2400" y="3962400"/>
            <a:ext cx="1219200" cy="104488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7600" y="5486400"/>
            <a:ext cx="1219200" cy="104488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1600" y="5486400"/>
            <a:ext cx="1219200" cy="104488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600" y="5486400"/>
            <a:ext cx="1219200" cy="104488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5486400"/>
            <a:ext cx="1219200" cy="1044884"/>
          </a:xfrm>
          <a:prstGeom prst="rect">
            <a:avLst/>
          </a:prstGeom>
        </p:spPr>
      </p:pic>
      <p:cxnSp>
        <p:nvCxnSpPr>
          <p:cNvPr id="5" name="Straight Arrow Connector 4"/>
          <p:cNvCxnSpPr>
            <a:stCxn id="9" idx="0"/>
            <a:endCxn id="2" idx="2"/>
          </p:cNvCxnSpPr>
          <p:nvPr/>
        </p:nvCxnSpPr>
        <p:spPr bwMode="auto">
          <a:xfrm flipV="1">
            <a:off x="3505200" y="5007284"/>
            <a:ext cx="1066800" cy="479116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</p:spPr>
      </p:cxnSp>
      <p:cxnSp>
        <p:nvCxnSpPr>
          <p:cNvPr id="13" name="Straight Arrow Connector 12"/>
          <p:cNvCxnSpPr>
            <a:stCxn id="10" idx="0"/>
            <a:endCxn id="2" idx="2"/>
          </p:cNvCxnSpPr>
          <p:nvPr/>
        </p:nvCxnSpPr>
        <p:spPr bwMode="auto">
          <a:xfrm flipV="1">
            <a:off x="1219200" y="5007284"/>
            <a:ext cx="3352800" cy="479116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</p:spPr>
      </p:cxnSp>
      <p:cxnSp>
        <p:nvCxnSpPr>
          <p:cNvPr id="14" name="Straight Arrow Connector 13"/>
          <p:cNvCxnSpPr>
            <a:stCxn id="2" idx="2"/>
            <a:endCxn id="8" idx="0"/>
          </p:cNvCxnSpPr>
          <p:nvPr/>
        </p:nvCxnSpPr>
        <p:spPr bwMode="auto">
          <a:xfrm>
            <a:off x="4572000" y="5007284"/>
            <a:ext cx="1219200" cy="479116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</p:spPr>
      </p:cxnSp>
      <p:cxnSp>
        <p:nvCxnSpPr>
          <p:cNvPr id="15" name="Straight Arrow Connector 14"/>
          <p:cNvCxnSpPr>
            <a:stCxn id="2" idx="2"/>
            <a:endCxn id="7" idx="0"/>
          </p:cNvCxnSpPr>
          <p:nvPr/>
        </p:nvCxnSpPr>
        <p:spPr bwMode="auto">
          <a:xfrm>
            <a:off x="4572000" y="5007284"/>
            <a:ext cx="3505200" cy="479116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</p:spPr>
      </p:cxnSp>
      <p:sp>
        <p:nvSpPr>
          <p:cNvPr id="21" name="TextBox 20"/>
          <p:cNvSpPr txBox="1"/>
          <p:nvPr/>
        </p:nvSpPr>
        <p:spPr>
          <a:xfrm>
            <a:off x="5105400" y="4038600"/>
            <a:ext cx="9086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+mn-lt"/>
              </a:rPr>
              <a:t>Server</a:t>
            </a:r>
            <a:endParaRPr lang="en-US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191000" y="6324600"/>
            <a:ext cx="9344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+mn-lt"/>
              </a:rPr>
              <a:t>Clients</a:t>
            </a:r>
            <a:endParaRPr lang="en-US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382322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Let’s Get to Work!</a:t>
            </a:r>
          </a:p>
        </p:txBody>
      </p:sp>
      <p:sp>
        <p:nvSpPr>
          <p:cNvPr id="27651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66633215-E650-484C-8747-614D907E03C2}" type="slidenum">
              <a:rPr lang="en-US" altLang="en-US" sz="1000">
                <a:solidFill>
                  <a:schemeClr val="tx1"/>
                </a:solidFill>
                <a:latin typeface="Arial" panose="020B0604020202020204" pitchFamily="34" charset="0"/>
              </a:rPr>
              <a:pPr eaLnBrk="1" hangingPunct="1"/>
              <a:t>15</a:t>
            </a:fld>
            <a:endParaRPr lang="en-US" altLang="en-US" sz="10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pic>
        <p:nvPicPr>
          <p:cNvPr id="1026" name="Picture 2" descr="Related imag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295400"/>
            <a:ext cx="6667500" cy="533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14814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Chat Room</a:t>
            </a:r>
            <a:endParaRPr lang="en-US" altLang="en-US" dirty="0" smtClean="0"/>
          </a:p>
        </p:txBody>
      </p:sp>
      <p:sp>
        <p:nvSpPr>
          <p:cNvPr id="22530" name="Content Placeholder 2"/>
          <p:cNvSpPr>
            <a:spLocks noGrp="1"/>
          </p:cNvSpPr>
          <p:nvPr>
            <p:ph idx="1"/>
          </p:nvPr>
        </p:nvSpPr>
        <p:spPr>
          <a:xfrm>
            <a:off x="228600" y="1219200"/>
            <a:ext cx="8763000" cy="5334000"/>
          </a:xfrm>
        </p:spPr>
        <p:txBody>
          <a:bodyPr/>
          <a:lstStyle/>
          <a:p>
            <a:r>
              <a:rPr lang="en-US" altLang="en-US" sz="2400" dirty="0" smtClean="0"/>
              <a:t>Server: </a:t>
            </a:r>
          </a:p>
          <a:p>
            <a:pPr lvl="1"/>
            <a:r>
              <a:rPr lang="en-US" altLang="en-US" sz="1800" dirty="0"/>
              <a:t>R</a:t>
            </a:r>
            <a:r>
              <a:rPr lang="en-US" altLang="en-US" sz="1800" dirty="0" smtClean="0"/>
              <a:t>unning on my laptop and shown on the projector</a:t>
            </a:r>
          </a:p>
          <a:p>
            <a:pPr lvl="1"/>
            <a:r>
              <a:rPr lang="en-US" altLang="en-US" sz="1800" dirty="0" smtClean="0"/>
              <a:t>Accepts and registers clients</a:t>
            </a:r>
          </a:p>
          <a:p>
            <a:pPr lvl="1"/>
            <a:r>
              <a:rPr lang="en-US" altLang="en-US" sz="1800" dirty="0" smtClean="0"/>
              <a:t>Accepts</a:t>
            </a:r>
            <a:r>
              <a:rPr lang="en-US" altLang="en-US" sz="1800" dirty="0"/>
              <a:t> </a:t>
            </a:r>
            <a:r>
              <a:rPr lang="en-US" altLang="en-US" sz="1800" dirty="0" smtClean="0"/>
              <a:t>and displays messages and sends them to all registered clients</a:t>
            </a:r>
          </a:p>
          <a:p>
            <a:r>
              <a:rPr lang="en-US" altLang="en-US" sz="2400" dirty="0" smtClean="0"/>
              <a:t>Client:</a:t>
            </a:r>
          </a:p>
          <a:p>
            <a:pPr lvl="1"/>
            <a:r>
              <a:rPr lang="en-US" altLang="en-US" sz="1800" dirty="0" smtClean="0"/>
              <a:t>Running on your laptop</a:t>
            </a:r>
          </a:p>
          <a:p>
            <a:pPr lvl="1"/>
            <a:r>
              <a:rPr lang="en-US" altLang="en-US" sz="1800" dirty="0" smtClean="0"/>
              <a:t>Sends text messages to the server</a:t>
            </a:r>
          </a:p>
          <a:p>
            <a:pPr lvl="1"/>
            <a:r>
              <a:rPr lang="en-US" altLang="en-US" sz="1800" dirty="0" smtClean="0"/>
              <a:t>Accepts and displays text messages from the server</a:t>
            </a:r>
          </a:p>
          <a:p>
            <a:r>
              <a:rPr lang="en-US" altLang="en-US" sz="2200" dirty="0" smtClean="0"/>
              <a:t>Need to agree on a </a:t>
            </a:r>
            <a:r>
              <a:rPr lang="en-US" altLang="en-US" sz="2200" b="1" dirty="0" smtClean="0">
                <a:solidFill>
                  <a:srgbClr val="FF0000"/>
                </a:solidFill>
              </a:rPr>
              <a:t>Communication Protocol</a:t>
            </a:r>
            <a:r>
              <a:rPr lang="en-US" altLang="en-US" sz="2200" dirty="0" smtClean="0"/>
              <a:t>:</a:t>
            </a:r>
          </a:p>
          <a:p>
            <a:pPr lvl="1"/>
            <a:r>
              <a:rPr lang="en-US" altLang="en-US" sz="1800" dirty="0" smtClean="0"/>
              <a:t>Message types</a:t>
            </a:r>
          </a:p>
          <a:p>
            <a:pPr lvl="1"/>
            <a:r>
              <a:rPr lang="en-US" altLang="en-US" sz="1800" dirty="0" smtClean="0"/>
              <a:t>Order of messages</a:t>
            </a:r>
          </a:p>
          <a:p>
            <a:pPr marL="0" indent="0">
              <a:buNone/>
            </a:pPr>
            <a:r>
              <a:rPr lang="en-US" altLang="en-US" sz="2200" dirty="0" smtClean="0"/>
              <a:t>Chat room protocol: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altLang="en-US" sz="1800" dirty="0" smtClean="0"/>
              <a:t>Client sends its own address (public role id) to the server: connect message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altLang="en-US" sz="1800" dirty="0" smtClean="0"/>
              <a:t>Client sends text message to the server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altLang="en-US" sz="1800" dirty="0" smtClean="0"/>
              <a:t>Server broadcasts received text message to every registered client</a:t>
            </a:r>
          </a:p>
          <a:p>
            <a:pPr lvl="1"/>
            <a:endParaRPr lang="en-US" altLang="en-US" sz="1800" dirty="0" smtClean="0"/>
          </a:p>
        </p:txBody>
      </p:sp>
    </p:spTree>
    <p:extLst>
      <p:ext uri="{BB962C8B-B14F-4D97-AF65-F5344CB8AC3E}">
        <p14:creationId xmlns:p14="http://schemas.microsoft.com/office/powerpoint/2010/main" val="25984323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Chat Room Message Types</a:t>
            </a:r>
            <a:endParaRPr lang="en-US" altLang="en-US" dirty="0" smtClean="0"/>
          </a:p>
        </p:txBody>
      </p:sp>
      <p:sp>
        <p:nvSpPr>
          <p:cNvPr id="22530" name="Content Placeholder 2"/>
          <p:cNvSpPr>
            <a:spLocks noGrp="1"/>
          </p:cNvSpPr>
          <p:nvPr>
            <p:ph idx="1"/>
          </p:nvPr>
        </p:nvSpPr>
        <p:spPr>
          <a:xfrm>
            <a:off x="228600" y="1219200"/>
            <a:ext cx="8610600" cy="2971800"/>
          </a:xfrm>
        </p:spPr>
        <p:txBody>
          <a:bodyPr/>
          <a:lstStyle/>
          <a:p>
            <a:r>
              <a:rPr lang="en-US" altLang="en-US" sz="2400" dirty="0" smtClean="0"/>
              <a:t>Connect message</a:t>
            </a:r>
          </a:p>
          <a:p>
            <a:pPr lvl="1"/>
            <a:r>
              <a:rPr lang="en-US" altLang="en-US" sz="2000" dirty="0" smtClean="0"/>
              <a:t>Name: </a:t>
            </a:r>
            <a:r>
              <a:rPr lang="en-US" altLang="en-US" sz="2000" b="1" dirty="0" smtClean="0">
                <a:solidFill>
                  <a:srgbClr val="FF0000"/>
                </a:solidFill>
              </a:rPr>
              <a:t>connect</a:t>
            </a:r>
          </a:p>
          <a:p>
            <a:pPr lvl="1"/>
            <a:r>
              <a:rPr lang="en-US" altLang="en-US" sz="2000" dirty="0" smtClean="0"/>
              <a:t>Field: </a:t>
            </a:r>
            <a:r>
              <a:rPr lang="en-US" altLang="en-US" sz="2000" b="1" dirty="0" smtClean="0">
                <a:solidFill>
                  <a:srgbClr val="FF0000"/>
                </a:solidFill>
              </a:rPr>
              <a:t>address</a:t>
            </a:r>
          </a:p>
          <a:p>
            <a:r>
              <a:rPr lang="en-US" altLang="en-US" sz="2400" dirty="0" smtClean="0"/>
              <a:t>Chat message</a:t>
            </a:r>
          </a:p>
          <a:p>
            <a:pPr lvl="1"/>
            <a:r>
              <a:rPr lang="en-US" altLang="en-US" sz="2000" dirty="0" smtClean="0"/>
              <a:t>Name: </a:t>
            </a:r>
            <a:r>
              <a:rPr lang="en-US" altLang="en-US" sz="2000" b="1" dirty="0" smtClean="0">
                <a:solidFill>
                  <a:srgbClr val="FF0000"/>
                </a:solidFill>
              </a:rPr>
              <a:t>chat</a:t>
            </a:r>
          </a:p>
          <a:p>
            <a:pPr lvl="1"/>
            <a:r>
              <a:rPr lang="en-US" altLang="en-US" sz="2000" dirty="0" smtClean="0"/>
              <a:t>Fields: </a:t>
            </a:r>
            <a:r>
              <a:rPr lang="en-US" altLang="en-US" sz="2000" b="1" dirty="0" smtClean="0">
                <a:solidFill>
                  <a:srgbClr val="FF0000"/>
                </a:solidFill>
              </a:rPr>
              <a:t>sender</a:t>
            </a:r>
            <a:r>
              <a:rPr lang="en-US" altLang="en-US" sz="2000" dirty="0" smtClean="0"/>
              <a:t>   </a:t>
            </a:r>
            <a:r>
              <a:rPr lang="en-US" altLang="en-US" sz="2000" b="1" dirty="0" smtClean="0">
                <a:solidFill>
                  <a:srgbClr val="FF0000"/>
                </a:solidFill>
              </a:rPr>
              <a:t>txt</a:t>
            </a:r>
          </a:p>
          <a:p>
            <a:pPr lvl="1"/>
            <a:endParaRPr lang="en-US" altLang="en-US" sz="2000" dirty="0"/>
          </a:p>
          <a:p>
            <a:r>
              <a:rPr lang="en-US" altLang="en-US" sz="2400" dirty="0" smtClean="0"/>
              <a:t>Names have to match perfectly!!! </a:t>
            </a:r>
          </a:p>
          <a:p>
            <a:r>
              <a:rPr lang="en-US" altLang="en-US" sz="2400" dirty="0" smtClean="0"/>
              <a:t>Capitalization matters!!!</a:t>
            </a:r>
          </a:p>
          <a:p>
            <a:r>
              <a:rPr lang="en-US" altLang="en-US" sz="2400" b="1" dirty="0"/>
              <a:t>c</a:t>
            </a:r>
            <a:r>
              <a:rPr lang="en-US" altLang="en-US" sz="2400" b="1" dirty="0" smtClean="0"/>
              <a:t>onnect</a:t>
            </a:r>
            <a:r>
              <a:rPr lang="en-US" altLang="en-US" sz="2400" dirty="0" smtClean="0"/>
              <a:t> message contains the client’s public role id, so that the server can send messages to the client</a:t>
            </a:r>
          </a:p>
          <a:p>
            <a:r>
              <a:rPr lang="en-US" altLang="en-US" sz="2400" b="1" dirty="0"/>
              <a:t>c</a:t>
            </a:r>
            <a:r>
              <a:rPr lang="en-US" altLang="en-US" sz="2400" b="1" dirty="0" smtClean="0"/>
              <a:t>hat</a:t>
            </a:r>
            <a:r>
              <a:rPr lang="en-US" altLang="en-US" sz="2400" dirty="0" smtClean="0"/>
              <a:t> message sender field should be simply your name</a:t>
            </a:r>
            <a:endParaRPr lang="en-US" alt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8073279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Let’s Get to Work!</a:t>
            </a:r>
          </a:p>
        </p:txBody>
      </p:sp>
      <p:sp>
        <p:nvSpPr>
          <p:cNvPr id="27651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66633215-E650-484C-8747-614D907E03C2}" type="slidenum">
              <a:rPr lang="en-US" altLang="en-US" sz="1000">
                <a:solidFill>
                  <a:schemeClr val="tx1"/>
                </a:solidFill>
                <a:latin typeface="Arial" panose="020B0604020202020204" pitchFamily="34" charset="0"/>
              </a:rPr>
              <a:pPr eaLnBrk="1" hangingPunct="1"/>
              <a:t>18</a:t>
            </a:fld>
            <a:endParaRPr lang="en-US" altLang="en-US" sz="10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pic>
        <p:nvPicPr>
          <p:cNvPr id="1026" name="Picture 2" descr="Related imag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295400"/>
            <a:ext cx="6667500" cy="533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21945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BREAK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35A638-3EC4-421A-AF05-795FC9911B1A}" type="slidenum">
              <a:rPr lang="en-US" altLang="en-US" smtClean="0"/>
              <a:pPr/>
              <a:t>19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511133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NetsBlox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400" dirty="0" smtClean="0"/>
              <a:t>The IDEA: </a:t>
            </a:r>
          </a:p>
          <a:p>
            <a:pPr lvl="1"/>
            <a:r>
              <a:rPr lang="en-US" altLang="en-US" sz="2000" dirty="0" smtClean="0"/>
              <a:t>Add distributed programming capabilities to Snap!</a:t>
            </a:r>
          </a:p>
          <a:p>
            <a:r>
              <a:rPr lang="en-US" altLang="en-US" sz="2400" dirty="0" smtClean="0"/>
              <a:t>Why?</a:t>
            </a:r>
          </a:p>
          <a:p>
            <a:pPr lvl="1"/>
            <a:r>
              <a:rPr lang="en-US" altLang="en-US" sz="2000" dirty="0" smtClean="0">
                <a:sym typeface="Wingdings" panose="05000000000000000000" pitchFamily="2" charset="2"/>
              </a:rPr>
              <a:t>The </a:t>
            </a:r>
            <a:r>
              <a:rPr lang="en-US" altLang="en-US" sz="2000" dirty="0">
                <a:sym typeface="Wingdings" panose="05000000000000000000" pitchFamily="2" charset="2"/>
              </a:rPr>
              <a:t>majority of computer applications we interact with </a:t>
            </a:r>
            <a:r>
              <a:rPr lang="en-US" altLang="en-US" sz="2000" dirty="0" smtClean="0">
                <a:sym typeface="Wingdings" panose="05000000000000000000" pitchFamily="2" charset="2"/>
              </a:rPr>
              <a:t>are distributed</a:t>
            </a:r>
            <a:r>
              <a:rPr lang="en-US" altLang="en-US" sz="2000" dirty="0">
                <a:sym typeface="Wingdings" panose="05000000000000000000" pitchFamily="2" charset="2"/>
              </a:rPr>
              <a:t>/</a:t>
            </a:r>
            <a:r>
              <a:rPr lang="en-US" altLang="en-US" sz="2000" dirty="0" smtClean="0">
                <a:sym typeface="Wingdings" panose="05000000000000000000" pitchFamily="2" charset="2"/>
              </a:rPr>
              <a:t>networked, so why not learn the basics?</a:t>
            </a:r>
            <a:endParaRPr lang="en-US" altLang="en-US" sz="2000" dirty="0">
              <a:sym typeface="Wingdings" panose="05000000000000000000" pitchFamily="2" charset="2"/>
            </a:endParaRPr>
          </a:p>
          <a:p>
            <a:pPr lvl="1"/>
            <a:r>
              <a:rPr lang="en-US" altLang="en-US" sz="2000" dirty="0" smtClean="0">
                <a:sym typeface="Wingdings" panose="05000000000000000000" pitchFamily="2" charset="2"/>
              </a:rPr>
              <a:t>Increased motivation for high schools students</a:t>
            </a:r>
          </a:p>
          <a:p>
            <a:pPr lvl="1"/>
            <a:r>
              <a:rPr lang="en-US" altLang="en-US" sz="2000" dirty="0" smtClean="0">
                <a:sym typeface="Wingdings" panose="05000000000000000000" pitchFamily="2" charset="2"/>
              </a:rPr>
              <a:t>Combine CS with other STEM disciplines</a:t>
            </a:r>
          </a:p>
          <a:p>
            <a:pPr lvl="1"/>
            <a:r>
              <a:rPr lang="en-US" altLang="en-US" sz="2000" dirty="0" smtClean="0">
                <a:sym typeface="Wingdings" panose="05000000000000000000" pitchFamily="2" charset="2"/>
              </a:rPr>
              <a:t>Enhance collaboration</a:t>
            </a:r>
          </a:p>
          <a:p>
            <a:pPr lvl="1"/>
            <a:r>
              <a:rPr lang="en-US" altLang="en-US" sz="2000" dirty="0"/>
              <a:t>Cool </a:t>
            </a:r>
            <a:r>
              <a:rPr lang="en-US" altLang="en-US" sz="2000" dirty="0">
                <a:sym typeface="Wingdings" panose="05000000000000000000" pitchFamily="2" charset="2"/>
              </a:rPr>
              <a:t></a:t>
            </a:r>
          </a:p>
          <a:p>
            <a:r>
              <a:rPr lang="en-US" altLang="en-US" sz="2400" dirty="0" smtClean="0">
                <a:sym typeface="Wingdings" panose="05000000000000000000" pitchFamily="2" charset="2"/>
              </a:rPr>
              <a:t>What does it enable?</a:t>
            </a:r>
          </a:p>
          <a:p>
            <a:pPr lvl="1"/>
            <a:r>
              <a:rPr lang="en-US" altLang="en-US" sz="2000" dirty="0" smtClean="0">
                <a:sym typeface="Wingdings" panose="05000000000000000000" pitchFamily="2" charset="2"/>
              </a:rPr>
              <a:t>Multi-player games and other distributed programs like chat</a:t>
            </a:r>
          </a:p>
          <a:p>
            <a:pPr lvl="1"/>
            <a:r>
              <a:rPr lang="en-US" altLang="en-US" sz="2000" dirty="0" smtClean="0">
                <a:sym typeface="Wingdings" panose="05000000000000000000" pitchFamily="2" charset="2"/>
              </a:rPr>
              <a:t>Access to the wealth of STEAM data on the Internet</a:t>
            </a:r>
          </a:p>
          <a:p>
            <a:pPr lvl="1"/>
            <a:r>
              <a:rPr lang="en-US" altLang="en-US" sz="2000" dirty="0" smtClean="0">
                <a:sym typeface="Wingdings" panose="05000000000000000000" pitchFamily="2" charset="2"/>
              </a:rPr>
              <a:t>Collaboration: pair programming, group projects, etc. </a:t>
            </a:r>
          </a:p>
          <a:p>
            <a:pPr lvl="1"/>
            <a:r>
              <a:rPr lang="en-US" altLang="en-US" sz="2000" dirty="0" smtClean="0">
                <a:sym typeface="Wingdings" panose="05000000000000000000" pitchFamily="2" charset="2"/>
              </a:rPr>
              <a:t>Collaborative </a:t>
            </a:r>
            <a:r>
              <a:rPr lang="en-US" altLang="en-US" sz="2000" dirty="0" smtClean="0">
                <a:sym typeface="Wingdings" panose="05000000000000000000" pitchFamily="2" charset="2"/>
              </a:rPr>
              <a:t>robotics and hands-on cyber security education</a:t>
            </a:r>
            <a:endParaRPr lang="en-US" altLang="en-US" sz="2000" dirty="0" smtClean="0">
              <a:sym typeface="Wingdings" panose="05000000000000000000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35A638-3EC4-421A-AF05-795FC9911B1A}" type="slidenum">
              <a:rPr lang="en-US" altLang="en-US" smtClean="0"/>
              <a:pPr/>
              <a:t>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875390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Multi-Player Games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35A638-3EC4-421A-AF05-795FC9911B1A}" type="slidenum">
              <a:rPr lang="en-US" altLang="en-US" smtClean="0"/>
              <a:pPr/>
              <a:t>20</a:t>
            </a:fld>
            <a:endParaRPr lang="en-US" altLang="en-US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28600" y="2362200"/>
            <a:ext cx="8610600" cy="2971800"/>
          </a:xfrm>
        </p:spPr>
        <p:txBody>
          <a:bodyPr/>
          <a:lstStyle/>
          <a:p>
            <a:r>
              <a:rPr lang="en-US" altLang="en-US" sz="2400" dirty="0" smtClean="0"/>
              <a:t>Dice</a:t>
            </a:r>
          </a:p>
          <a:p>
            <a:r>
              <a:rPr lang="en-US" altLang="en-US" sz="2400" dirty="0" smtClean="0"/>
              <a:t>Turn-based game: 21 pebbles</a:t>
            </a:r>
          </a:p>
          <a:p>
            <a:r>
              <a:rPr lang="en-US" altLang="en-US" sz="2400" dirty="0" smtClean="0"/>
              <a:t>Shared whiteboard</a:t>
            </a:r>
            <a:endParaRPr lang="en-US" alt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36511133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390" y="2410648"/>
            <a:ext cx="7187056" cy="2722503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1021163" y="2139837"/>
            <a:ext cx="7581509" cy="3581401"/>
            <a:chOff x="769327" y="-1"/>
            <a:chExt cx="6386146" cy="301672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9327" y="0"/>
              <a:ext cx="3345473" cy="3016727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10000" y="-1"/>
              <a:ext cx="3345473" cy="3016727"/>
            </a:xfrm>
            <a:prstGeom prst="rect">
              <a:avLst/>
            </a:prstGeom>
          </p:spPr>
        </p:pic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3437" y="1778300"/>
            <a:ext cx="4983120" cy="456260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7974" y="2002201"/>
            <a:ext cx="4494045" cy="41148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7252" y="1775925"/>
            <a:ext cx="4809331" cy="440348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163" y="1883365"/>
            <a:ext cx="7440754" cy="4188600"/>
          </a:xfrm>
          <a:prstGeom prst="rect">
            <a:avLst/>
          </a:prstGeom>
        </p:spPr>
      </p:pic>
      <p:sp>
        <p:nvSpPr>
          <p:cNvPr id="143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 dirty="0" smtClean="0"/>
              <a:t>And many </a:t>
            </a:r>
            <a:r>
              <a:rPr lang="en-US" altLang="en-US" sz="2800" dirty="0" smtClean="0"/>
              <a:t>more distributed apps…</a:t>
            </a:r>
            <a:endParaRPr lang="en-US" altLang="en-US" sz="2800" dirty="0" smtClean="0"/>
          </a:p>
        </p:txBody>
      </p:sp>
      <p:sp>
        <p:nvSpPr>
          <p:cNvPr id="14339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CC3300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990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99330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CC990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1E3F6072-9F9A-4B05-8755-EBED13C3F030}" type="slidenum">
              <a:rPr lang="en-US" altLang="en-US" sz="1000">
                <a:latin typeface="Arial" panose="020B0604020202020204" pitchFamily="34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21</a:t>
            </a:fld>
            <a:endParaRPr lang="en-US" altLang="en-US" sz="100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57029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5"/>
                                            </p:cond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Robotics with a Difference</a:t>
            </a:r>
            <a:endParaRPr lang="en-US" altLang="en-US" dirty="0" smtClean="0"/>
          </a:p>
        </p:txBody>
      </p:sp>
      <p:sp>
        <p:nvSpPr>
          <p:cNvPr id="22530" name="Content Placeholder 2"/>
          <p:cNvSpPr>
            <a:spLocks noGrp="1"/>
          </p:cNvSpPr>
          <p:nvPr>
            <p:ph idx="1"/>
          </p:nvPr>
        </p:nvSpPr>
        <p:spPr>
          <a:xfrm>
            <a:off x="228600" y="1219200"/>
            <a:ext cx="8610600" cy="2971800"/>
          </a:xfrm>
        </p:spPr>
        <p:txBody>
          <a:bodyPr/>
          <a:lstStyle/>
          <a:p>
            <a:r>
              <a:rPr lang="en-US" altLang="en-US" sz="2300" dirty="0" err="1" smtClean="0"/>
              <a:t>NetsBlox</a:t>
            </a:r>
            <a:r>
              <a:rPr lang="en-US" altLang="en-US" sz="2300" dirty="0" smtClean="0"/>
              <a:t> program runs in the browser</a:t>
            </a:r>
          </a:p>
          <a:p>
            <a:r>
              <a:rPr lang="en-US" altLang="en-US" sz="2300" dirty="0" smtClean="0"/>
              <a:t>Uses </a:t>
            </a:r>
            <a:r>
              <a:rPr lang="en-US" altLang="en-US" sz="2300" b="1" dirty="0" smtClean="0">
                <a:solidFill>
                  <a:srgbClr val="FF0000"/>
                </a:solidFill>
              </a:rPr>
              <a:t>RPCs</a:t>
            </a:r>
            <a:r>
              <a:rPr lang="en-US" altLang="en-US" sz="2300" dirty="0" smtClean="0">
                <a:solidFill>
                  <a:srgbClr val="FF0000"/>
                </a:solidFill>
              </a:rPr>
              <a:t> </a:t>
            </a:r>
            <a:r>
              <a:rPr lang="en-US" altLang="en-US" sz="2300" dirty="0" smtClean="0"/>
              <a:t>to control the robots via </a:t>
            </a:r>
            <a:r>
              <a:rPr lang="en-US" altLang="en-US" sz="2300" dirty="0" err="1" smtClean="0"/>
              <a:t>WiFi</a:t>
            </a:r>
            <a:endParaRPr lang="en-US" altLang="en-US" sz="2300" dirty="0" smtClean="0"/>
          </a:p>
          <a:p>
            <a:r>
              <a:rPr lang="en-US" altLang="en-US" sz="2300" dirty="0" smtClean="0"/>
              <a:t>No wires, no need to download the program: </a:t>
            </a:r>
            <a:r>
              <a:rPr lang="en-US" altLang="en-US" sz="2300" dirty="0"/>
              <a:t>j</a:t>
            </a:r>
            <a:r>
              <a:rPr lang="en-US" altLang="en-US" sz="2300" dirty="0" smtClean="0"/>
              <a:t>ust like programming a sprite</a:t>
            </a:r>
          </a:p>
          <a:p>
            <a:r>
              <a:rPr lang="en-US" altLang="en-US" sz="2300" dirty="0" smtClean="0"/>
              <a:t>Robot sends </a:t>
            </a:r>
            <a:r>
              <a:rPr lang="en-US" altLang="en-US" sz="2300" b="1" dirty="0" smtClean="0">
                <a:solidFill>
                  <a:srgbClr val="FF0000"/>
                </a:solidFill>
              </a:rPr>
              <a:t>messages</a:t>
            </a:r>
            <a:r>
              <a:rPr lang="en-US" altLang="en-US" sz="2300" dirty="0" smtClean="0">
                <a:solidFill>
                  <a:srgbClr val="FF0000"/>
                </a:solidFill>
              </a:rPr>
              <a:t> </a:t>
            </a:r>
            <a:r>
              <a:rPr lang="en-US" altLang="en-US" sz="2300" dirty="0" smtClean="0"/>
              <a:t>back with sensor values</a:t>
            </a:r>
          </a:p>
          <a:p>
            <a:r>
              <a:rPr lang="en-US" altLang="en-US" sz="2300" dirty="0" smtClean="0"/>
              <a:t>Programs can coordinate with messages: communicating robot teams</a:t>
            </a:r>
          </a:p>
          <a:p>
            <a:r>
              <a:rPr lang="en-US" altLang="en-US" sz="2300" dirty="0" smtClean="0"/>
              <a:t>Robot commands are sent in the clear, can be overheard: Various cyber attacks and cyber defense techniques can be taught in a hands-on manner.</a:t>
            </a:r>
          </a:p>
          <a:p>
            <a:r>
              <a:rPr lang="en-US" altLang="en-US" sz="2300" dirty="0" smtClean="0"/>
              <a:t>Robot driving competition where other students are allowed to cyber attack the current racer</a:t>
            </a:r>
            <a:endParaRPr lang="en-US" altLang="en-US" sz="2300" dirty="0"/>
          </a:p>
          <a:p>
            <a:r>
              <a:rPr lang="en-US" altLang="en-US" sz="2300" dirty="0" smtClean="0"/>
              <a:t>Two summer camps last month: level of engagement was off the charts</a:t>
            </a:r>
          </a:p>
          <a:p>
            <a:pPr lvl="1"/>
            <a:endParaRPr lang="en-US" altLang="en-US" sz="2300" dirty="0" smtClean="0"/>
          </a:p>
        </p:txBody>
      </p:sp>
    </p:spTree>
    <p:extLst>
      <p:ext uri="{BB962C8B-B14F-4D97-AF65-F5344CB8AC3E}">
        <p14:creationId xmlns:p14="http://schemas.microsoft.com/office/powerpoint/2010/main" val="7323144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Robot Demo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35A638-3EC4-421A-AF05-795FC9911B1A}" type="slidenum">
              <a:rPr lang="en-US" altLang="en-US" smtClean="0"/>
              <a:pPr/>
              <a:t>23</a:t>
            </a:fld>
            <a:endParaRPr lang="en-US" altLang="en-US"/>
          </a:p>
        </p:txBody>
      </p:sp>
      <p:pic>
        <p:nvPicPr>
          <p:cNvPr id="5" name="Content Placeholder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3400" y="2057400"/>
            <a:ext cx="8095959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374686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Supported Services and Features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4343400" cy="5257800"/>
          </a:xfrm>
        </p:spPr>
        <p:txBody>
          <a:bodyPr/>
          <a:lstStyle/>
          <a:p>
            <a:pPr marL="0" indent="0">
              <a:buNone/>
            </a:pPr>
            <a:r>
              <a:rPr lang="en-US" altLang="en-US" sz="1400" b="1" dirty="0" smtClean="0">
                <a:sym typeface="Wingdings" panose="05000000000000000000" pitchFamily="2" charset="2"/>
              </a:rPr>
              <a:t>STEAM RPCs:</a:t>
            </a:r>
          </a:p>
          <a:p>
            <a:r>
              <a:rPr lang="en-US" altLang="en-US" sz="1400" dirty="0" smtClean="0">
                <a:sym typeface="Wingdings" panose="05000000000000000000" pitchFamily="2" charset="2"/>
              </a:rPr>
              <a:t>Google </a:t>
            </a:r>
            <a:r>
              <a:rPr lang="en-US" altLang="en-US" sz="1400" dirty="0">
                <a:sym typeface="Wingdings" panose="05000000000000000000" pitchFamily="2" charset="2"/>
              </a:rPr>
              <a:t>Maps (global</a:t>
            </a:r>
            <a:r>
              <a:rPr lang="en-US" altLang="en-US" sz="1400" dirty="0" smtClean="0">
                <a:sym typeface="Wingdings" panose="05000000000000000000" pitchFamily="2" charset="2"/>
              </a:rPr>
              <a:t>)</a:t>
            </a:r>
          </a:p>
          <a:p>
            <a:r>
              <a:rPr lang="en-US" altLang="en-US" sz="1400" dirty="0" smtClean="0">
                <a:sym typeface="Wingdings" panose="05000000000000000000" pitchFamily="2" charset="2"/>
              </a:rPr>
              <a:t>Google Street View (global)</a:t>
            </a:r>
            <a:endParaRPr lang="en-US" altLang="en-US" sz="1400" dirty="0">
              <a:sym typeface="Wingdings" panose="05000000000000000000" pitchFamily="2" charset="2"/>
            </a:endParaRPr>
          </a:p>
          <a:p>
            <a:r>
              <a:rPr lang="en-US" altLang="en-US" sz="1400" dirty="0">
                <a:sym typeface="Wingdings" panose="05000000000000000000" pitchFamily="2" charset="2"/>
              </a:rPr>
              <a:t>Geolocation Services (global)</a:t>
            </a:r>
          </a:p>
          <a:p>
            <a:r>
              <a:rPr lang="en-US" altLang="en-US" sz="1400" dirty="0">
                <a:sym typeface="Wingdings" panose="05000000000000000000" pitchFamily="2" charset="2"/>
              </a:rPr>
              <a:t>USGS Earthquake Data (global)</a:t>
            </a:r>
          </a:p>
          <a:p>
            <a:r>
              <a:rPr lang="en-US" altLang="en-US" sz="1400" dirty="0">
                <a:sym typeface="Wingdings" panose="05000000000000000000" pitchFamily="2" charset="2"/>
              </a:rPr>
              <a:t>Current Weather Conditions (global)</a:t>
            </a:r>
          </a:p>
          <a:p>
            <a:r>
              <a:rPr lang="en-US" altLang="en-US" sz="1400" dirty="0">
                <a:sym typeface="Wingdings" panose="05000000000000000000" pitchFamily="2" charset="2"/>
              </a:rPr>
              <a:t>US Air Quality Information</a:t>
            </a:r>
          </a:p>
          <a:p>
            <a:r>
              <a:rPr lang="en-US" altLang="en-US" sz="1400" dirty="0">
                <a:sym typeface="Wingdings" panose="05000000000000000000" pitchFamily="2" charset="2"/>
              </a:rPr>
              <a:t>Traffic Data</a:t>
            </a:r>
          </a:p>
          <a:p>
            <a:r>
              <a:rPr lang="en-US" altLang="en-US" sz="1400" dirty="0">
                <a:sym typeface="Wingdings" panose="05000000000000000000" pitchFamily="2" charset="2"/>
              </a:rPr>
              <a:t>Sloan Digital Sky Survey</a:t>
            </a:r>
          </a:p>
          <a:p>
            <a:r>
              <a:rPr lang="en-US" altLang="en-US" sz="1400" dirty="0" err="1">
                <a:sym typeface="Wingdings" panose="05000000000000000000" pitchFamily="2" charset="2"/>
              </a:rPr>
              <a:t>ThingSpeak</a:t>
            </a:r>
            <a:r>
              <a:rPr lang="en-US" altLang="en-US" sz="1400" dirty="0">
                <a:sym typeface="Wingdings" panose="05000000000000000000" pitchFamily="2" charset="2"/>
              </a:rPr>
              <a:t> </a:t>
            </a:r>
            <a:r>
              <a:rPr lang="en-US" altLang="en-US" sz="1400" dirty="0" err="1">
                <a:sym typeface="Wingdings" panose="05000000000000000000" pitchFamily="2" charset="2"/>
              </a:rPr>
              <a:t>IoT</a:t>
            </a:r>
            <a:r>
              <a:rPr lang="en-US" altLang="en-US" sz="1400" dirty="0">
                <a:sym typeface="Wingdings" panose="05000000000000000000" pitchFamily="2" charset="2"/>
              </a:rPr>
              <a:t> Database (global)</a:t>
            </a:r>
          </a:p>
          <a:p>
            <a:r>
              <a:rPr lang="en-US" altLang="en-US" sz="1400" dirty="0">
                <a:sym typeface="Wingdings" panose="05000000000000000000" pitchFamily="2" charset="2"/>
              </a:rPr>
              <a:t>Water Watch</a:t>
            </a:r>
          </a:p>
          <a:p>
            <a:r>
              <a:rPr lang="en-US" altLang="en-US" sz="1400" dirty="0">
                <a:sym typeface="Wingdings" panose="05000000000000000000" pitchFamily="2" charset="2"/>
              </a:rPr>
              <a:t>2017 Solar Eclipse Path and Temperature Data</a:t>
            </a:r>
          </a:p>
          <a:p>
            <a:r>
              <a:rPr lang="en-US" altLang="en-US" sz="1400" dirty="0">
                <a:sym typeface="Wingdings" panose="05000000000000000000" pitchFamily="2" charset="2"/>
              </a:rPr>
              <a:t>Charting</a:t>
            </a:r>
          </a:p>
          <a:p>
            <a:r>
              <a:rPr lang="en-US" altLang="en-US" sz="1400" dirty="0" err="1">
                <a:sym typeface="Wingdings" panose="05000000000000000000" pitchFamily="2" charset="2"/>
              </a:rPr>
              <a:t>Pixabay</a:t>
            </a:r>
            <a:r>
              <a:rPr lang="en-US" altLang="en-US" sz="1400" dirty="0">
                <a:sym typeface="Wingdings" panose="05000000000000000000" pitchFamily="2" charset="2"/>
              </a:rPr>
              <a:t> Image Database</a:t>
            </a:r>
          </a:p>
          <a:p>
            <a:r>
              <a:rPr lang="en-US" altLang="en-US" sz="1400" dirty="0">
                <a:sym typeface="Wingdings" panose="05000000000000000000" pitchFamily="2" charset="2"/>
              </a:rPr>
              <a:t>Google Trends (global)</a:t>
            </a:r>
          </a:p>
          <a:p>
            <a:r>
              <a:rPr lang="en-US" altLang="en-US" sz="1400" dirty="0">
                <a:sym typeface="Wingdings" panose="05000000000000000000" pitchFamily="2" charset="2"/>
              </a:rPr>
              <a:t>Twitter (global)</a:t>
            </a:r>
          </a:p>
          <a:p>
            <a:r>
              <a:rPr lang="en-US" altLang="en-US" sz="1400" dirty="0">
                <a:sym typeface="Wingdings" panose="05000000000000000000" pitchFamily="2" charset="2"/>
              </a:rPr>
              <a:t>The Movie Database (global)</a:t>
            </a:r>
          </a:p>
          <a:p>
            <a:r>
              <a:rPr lang="en-US" altLang="en-US" sz="1400" dirty="0">
                <a:sym typeface="Wingdings" panose="05000000000000000000" pitchFamily="2" charset="2"/>
              </a:rPr>
              <a:t>Stock quotes</a:t>
            </a:r>
          </a:p>
          <a:p>
            <a:r>
              <a:rPr lang="en-US" altLang="en-US" sz="1400" dirty="0">
                <a:sym typeface="Wingdings" panose="05000000000000000000" pitchFamily="2" charset="2"/>
              </a:rPr>
              <a:t>British Museum Collection</a:t>
            </a:r>
          </a:p>
          <a:p>
            <a:r>
              <a:rPr lang="en-US" altLang="en-US" sz="1400" dirty="0">
                <a:sym typeface="Wingdings" panose="05000000000000000000" pitchFamily="2" charset="2"/>
              </a:rPr>
              <a:t>Trivia</a:t>
            </a:r>
          </a:p>
          <a:p>
            <a:r>
              <a:rPr lang="en-US" altLang="en-US" sz="1400" dirty="0">
                <a:sym typeface="Wingdings" panose="05000000000000000000" pitchFamily="2" charset="2"/>
              </a:rPr>
              <a:t>Key-Value Store</a:t>
            </a:r>
          </a:p>
          <a:p>
            <a:endParaRPr lang="en-US" altLang="en-US" sz="1400" dirty="0" smtClean="0">
              <a:sym typeface="Wingdings" panose="05000000000000000000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35A638-3EC4-421A-AF05-795FC9911B1A}" type="slidenum">
              <a:rPr lang="en-US" altLang="en-US" smtClean="0"/>
              <a:pPr/>
              <a:t>24</a:t>
            </a:fld>
            <a:endParaRPr lang="en-US" altLang="en-US"/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5029200" y="1219200"/>
            <a:ext cx="3886200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3300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+mn-lt"/>
                <a:ea typeface="MS PGothic" pitchFamily="34" charset="-128"/>
                <a:cs typeface="MS PGothic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itchFamily="34" charset="-128"/>
                <a:cs typeface="MS PGothic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itchFamily="34" charset="-128"/>
                <a:cs typeface="MS PGothic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330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MS PGothic" pitchFamily="34" charset="-128"/>
                <a:cs typeface="MS PGothic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MS PGothic" pitchFamily="34" charset="-128"/>
                <a:cs typeface="MS PGothic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altLang="en-US" sz="1400" b="1" kern="0" dirty="0" smtClean="0">
                <a:sym typeface="Wingdings" panose="05000000000000000000" pitchFamily="2" charset="2"/>
              </a:rPr>
              <a:t>Game RPCs:</a:t>
            </a:r>
          </a:p>
          <a:p>
            <a:r>
              <a:rPr lang="en-US" altLang="en-US" sz="1400" kern="0" dirty="0" smtClean="0">
                <a:sym typeface="Wingdings" panose="05000000000000000000" pitchFamily="2" charset="2"/>
              </a:rPr>
              <a:t>N </a:t>
            </a:r>
            <a:r>
              <a:rPr lang="en-US" altLang="en-US" sz="1400" kern="0" dirty="0">
                <a:sym typeface="Wingdings" panose="05000000000000000000" pitchFamily="2" charset="2"/>
              </a:rPr>
              <a:t>Player Game</a:t>
            </a:r>
          </a:p>
          <a:p>
            <a:r>
              <a:rPr lang="en-US" altLang="en-US" sz="1400" kern="0" dirty="0">
                <a:sym typeface="Wingdings" panose="05000000000000000000" pitchFamily="2" charset="2"/>
              </a:rPr>
              <a:t>Connect N</a:t>
            </a:r>
          </a:p>
          <a:p>
            <a:r>
              <a:rPr lang="en-US" altLang="en-US" sz="1400" kern="0" dirty="0">
                <a:sym typeface="Wingdings" panose="05000000000000000000" pitchFamily="2" charset="2"/>
              </a:rPr>
              <a:t>Battleship</a:t>
            </a:r>
          </a:p>
          <a:p>
            <a:r>
              <a:rPr lang="en-US" altLang="en-US" sz="1400" kern="0" dirty="0">
                <a:sym typeface="Wingdings" panose="05000000000000000000" pitchFamily="2" charset="2"/>
              </a:rPr>
              <a:t>Hangman</a:t>
            </a:r>
          </a:p>
          <a:p>
            <a:r>
              <a:rPr lang="en-US" altLang="en-US" sz="1400" kern="0" dirty="0">
                <a:sym typeface="Wingdings" panose="05000000000000000000" pitchFamily="2" charset="2"/>
              </a:rPr>
              <a:t>Twenty Questions</a:t>
            </a:r>
          </a:p>
          <a:p>
            <a:endParaRPr lang="en-US" altLang="en-US" sz="1400" kern="0" dirty="0" smtClean="0">
              <a:sym typeface="Wingdings" panose="05000000000000000000" pitchFamily="2" charset="2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5029200" y="3646768"/>
            <a:ext cx="3886200" cy="8490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3300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+mn-lt"/>
                <a:ea typeface="MS PGothic" pitchFamily="34" charset="-128"/>
                <a:cs typeface="MS PGothic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itchFamily="34" charset="-128"/>
                <a:cs typeface="MS PGothic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itchFamily="34" charset="-128"/>
                <a:cs typeface="MS PGothic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330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MS PGothic" pitchFamily="34" charset="-128"/>
                <a:cs typeface="MS PGothic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MS PGothic" pitchFamily="34" charset="-128"/>
                <a:cs typeface="MS PGothic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altLang="en-US" sz="1400" b="1" kern="0" dirty="0" smtClean="0">
                <a:sym typeface="Wingdings" panose="05000000000000000000" pitchFamily="2" charset="2"/>
              </a:rPr>
              <a:t>RPCs to Access to Physical Devices:</a:t>
            </a:r>
          </a:p>
          <a:p>
            <a:r>
              <a:rPr lang="en-US" altLang="en-US" sz="1400" kern="0" dirty="0" smtClean="0">
                <a:sym typeface="Wingdings" panose="05000000000000000000" pitchFamily="2" charset="2"/>
              </a:rPr>
              <a:t>Robot API</a:t>
            </a:r>
          </a:p>
          <a:p>
            <a:r>
              <a:rPr lang="en-US" altLang="en-US" sz="1400" kern="0" dirty="0" smtClean="0">
                <a:sym typeface="Wingdings" panose="05000000000000000000" pitchFamily="2" charset="2"/>
              </a:rPr>
              <a:t>Robot API with Cybersecurity Emphasis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5029200" y="5312335"/>
            <a:ext cx="38862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3300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+mn-lt"/>
                <a:ea typeface="MS PGothic" pitchFamily="34" charset="-128"/>
                <a:cs typeface="MS PGothic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itchFamily="34" charset="-128"/>
                <a:cs typeface="MS PGothic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itchFamily="34" charset="-128"/>
                <a:cs typeface="MS PGothic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330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MS PGothic" pitchFamily="34" charset="-128"/>
                <a:cs typeface="MS PGothic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MS PGothic" pitchFamily="34" charset="-128"/>
                <a:cs typeface="MS PGothic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altLang="en-US" sz="1400" b="1" kern="0" dirty="0" smtClean="0">
                <a:sym typeface="Wingdings" panose="05000000000000000000" pitchFamily="2" charset="2"/>
              </a:rPr>
              <a:t>Features:</a:t>
            </a:r>
          </a:p>
          <a:p>
            <a:r>
              <a:rPr lang="en-US" altLang="en-US" sz="1400" kern="0" dirty="0" smtClean="0">
                <a:sym typeface="Wingdings" panose="05000000000000000000" pitchFamily="2" charset="2"/>
              </a:rPr>
              <a:t>Online Collaborative Editing</a:t>
            </a:r>
          </a:p>
          <a:p>
            <a:r>
              <a:rPr lang="en-US" altLang="en-US" sz="1400" kern="0" dirty="0" smtClean="0">
                <a:sym typeface="Wingdings" panose="05000000000000000000" pitchFamily="2" charset="2"/>
              </a:rPr>
              <a:t>Unlimited undo/redo</a:t>
            </a:r>
          </a:p>
          <a:p>
            <a:r>
              <a:rPr lang="en-US" altLang="en-US" sz="1400" kern="0" dirty="0" smtClean="0">
                <a:sym typeface="Wingdings" panose="05000000000000000000" pitchFamily="2" charset="2"/>
              </a:rPr>
              <a:t>Replay entire history of project</a:t>
            </a:r>
          </a:p>
          <a:p>
            <a:r>
              <a:rPr lang="en-US" altLang="en-US" sz="1400" kern="0" dirty="0" smtClean="0">
                <a:sym typeface="Wingdings" panose="05000000000000000000" pitchFamily="2" charset="2"/>
              </a:rPr>
              <a:t>Network message debugger</a:t>
            </a:r>
          </a:p>
        </p:txBody>
      </p:sp>
    </p:spTree>
    <p:extLst>
      <p:ext uri="{BB962C8B-B14F-4D97-AF65-F5344CB8AC3E}">
        <p14:creationId xmlns:p14="http://schemas.microsoft.com/office/powerpoint/2010/main" val="23727962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Beauty and Joy of Computing</a:t>
            </a:r>
            <a:endParaRPr lang="en-US" altLang="en-US" dirty="0" smtClean="0"/>
          </a:p>
        </p:txBody>
      </p:sp>
      <p:sp>
        <p:nvSpPr>
          <p:cNvPr id="22530" name="Content Placeholder 2"/>
          <p:cNvSpPr>
            <a:spLocks noGrp="1"/>
          </p:cNvSpPr>
          <p:nvPr>
            <p:ph idx="1"/>
          </p:nvPr>
        </p:nvSpPr>
        <p:spPr>
          <a:xfrm>
            <a:off x="228600" y="1219200"/>
            <a:ext cx="8610600" cy="4495800"/>
          </a:xfrm>
        </p:spPr>
        <p:txBody>
          <a:bodyPr/>
          <a:lstStyle/>
          <a:p>
            <a:r>
              <a:rPr lang="en-US" sz="2000" dirty="0"/>
              <a:t>I</a:t>
            </a:r>
            <a:r>
              <a:rPr lang="en-US" sz="2000" dirty="0" smtClean="0"/>
              <a:t>ntroductory </a:t>
            </a:r>
            <a:r>
              <a:rPr lang="en-US" sz="2000" dirty="0"/>
              <a:t>computer science curriculum developed at the University of California, Berkeley, intended for non-CS majors at the high school junior through undergraduate freshman level. </a:t>
            </a:r>
            <a:endParaRPr lang="en-US" sz="2000" dirty="0" smtClean="0"/>
          </a:p>
          <a:p>
            <a:r>
              <a:rPr lang="en-US" sz="2000" dirty="0" smtClean="0"/>
              <a:t>Uses Snap!</a:t>
            </a:r>
          </a:p>
          <a:p>
            <a:r>
              <a:rPr lang="en-US" sz="2000" dirty="0" smtClean="0"/>
              <a:t>One of the AP CSP courses being taught around the country</a:t>
            </a:r>
          </a:p>
          <a:p>
            <a:r>
              <a:rPr lang="en-US" sz="2000" dirty="0" smtClean="0"/>
              <a:t>CS 10 at Berkeley</a:t>
            </a:r>
          </a:p>
          <a:p>
            <a:r>
              <a:rPr lang="en-US" sz="2000" dirty="0" smtClean="0"/>
              <a:t>CS 1000 at Vanderbilt: brand new course based on BJC but adds hands-on distributed computing and computer networking units based on </a:t>
            </a:r>
            <a:r>
              <a:rPr lang="en-US" sz="2000" dirty="0" err="1" smtClean="0"/>
              <a:t>NetsBlox</a:t>
            </a:r>
            <a:endParaRPr lang="en-US" sz="2000" dirty="0" smtClean="0"/>
          </a:p>
        </p:txBody>
      </p:sp>
      <p:pic>
        <p:nvPicPr>
          <p:cNvPr id="3" name="Picture 2" descr="Screen Shot 2018-07-08 at 8.11.14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4724400"/>
            <a:ext cx="2832100" cy="1625600"/>
          </a:xfrm>
          <a:prstGeom prst="rect">
            <a:avLst/>
          </a:prstGeom>
        </p:spPr>
      </p:pic>
      <p:pic>
        <p:nvPicPr>
          <p:cNvPr id="5" name="Picture 4" descr="netsblox-logo2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600" y="4648200"/>
            <a:ext cx="1889351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9460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5486400"/>
          </a:xfrm>
        </p:spPr>
        <p:txBody>
          <a:bodyPr/>
          <a:lstStyle/>
          <a:p>
            <a:r>
              <a:rPr lang="en-US" altLang="en-US" sz="2400" dirty="0" err="1" smtClean="0"/>
              <a:t>NetsBlox</a:t>
            </a:r>
            <a:r>
              <a:rPr lang="en-US" altLang="en-US" sz="2400" dirty="0" smtClean="0"/>
              <a:t> opens the internet for students’ programs </a:t>
            </a:r>
          </a:p>
          <a:p>
            <a:pPr lvl="1"/>
            <a:r>
              <a:rPr lang="en-US" altLang="en-US" sz="2000" dirty="0" smtClean="0"/>
              <a:t>Public data sources related to STEAM</a:t>
            </a:r>
          </a:p>
          <a:p>
            <a:pPr lvl="1"/>
            <a:r>
              <a:rPr lang="en-US" altLang="en-US" sz="2000" dirty="0" smtClean="0"/>
              <a:t>Distributed programming/communication</a:t>
            </a:r>
          </a:p>
          <a:p>
            <a:pPr lvl="1"/>
            <a:r>
              <a:rPr lang="en-US" altLang="en-US" sz="2000" dirty="0" smtClean="0"/>
              <a:t>Collaboration</a:t>
            </a:r>
          </a:p>
          <a:p>
            <a:r>
              <a:rPr lang="en-US" altLang="en-US" sz="2400" dirty="0" smtClean="0">
                <a:sym typeface="Wingdings" panose="05000000000000000000" pitchFamily="2" charset="2"/>
              </a:rPr>
              <a:t>More engaging increasing motivation</a:t>
            </a:r>
          </a:p>
          <a:p>
            <a:r>
              <a:rPr lang="en-US" altLang="en-US" sz="2400" dirty="0" smtClean="0">
                <a:sym typeface="Wingdings" panose="05000000000000000000" pitchFamily="2" charset="2"/>
              </a:rPr>
              <a:t>Allows for synergistic teaching of STEM and CT</a:t>
            </a:r>
          </a:p>
          <a:p>
            <a:r>
              <a:rPr lang="en-US" altLang="en-US" sz="2400" dirty="0" smtClean="0">
                <a:sym typeface="Wingdings" panose="05000000000000000000" pitchFamily="2" charset="2"/>
              </a:rPr>
              <a:t>High ceiling:</a:t>
            </a:r>
          </a:p>
          <a:p>
            <a:pPr lvl="1"/>
            <a:r>
              <a:rPr lang="en-US" altLang="en-US" sz="2000" dirty="0" smtClean="0">
                <a:sym typeface="Wingdings" panose="05000000000000000000" pitchFamily="2" charset="2"/>
              </a:rPr>
              <a:t>Can be used to teaching distributed programming from the basic concepts to advanced topics</a:t>
            </a:r>
          </a:p>
          <a:p>
            <a:r>
              <a:rPr lang="en-US" altLang="en-US" sz="2400" dirty="0" smtClean="0"/>
              <a:t>In-progress:</a:t>
            </a:r>
            <a:endParaRPr lang="en-US" altLang="en-US" sz="2400" dirty="0"/>
          </a:p>
          <a:p>
            <a:pPr lvl="1"/>
            <a:r>
              <a:rPr lang="en-US" altLang="en-US" sz="2000" dirty="0"/>
              <a:t>Additional services</a:t>
            </a:r>
          </a:p>
          <a:p>
            <a:pPr lvl="1"/>
            <a:r>
              <a:rPr lang="en-US" altLang="en-US" sz="2000" dirty="0"/>
              <a:t>Server roles</a:t>
            </a:r>
          </a:p>
          <a:p>
            <a:pPr lvl="1"/>
            <a:r>
              <a:rPr lang="en-US" altLang="en-US" sz="2000" dirty="0"/>
              <a:t>User-defined </a:t>
            </a:r>
            <a:r>
              <a:rPr lang="en-US" altLang="en-US" sz="2000" dirty="0" smtClean="0"/>
              <a:t>RPCs</a:t>
            </a:r>
            <a:endParaRPr lang="en-US" altLang="en-US" sz="2000" dirty="0"/>
          </a:p>
          <a:p>
            <a:endParaRPr lang="en-US" altLang="en-US" sz="2000" dirty="0" smtClean="0">
              <a:sym typeface="Wingdings" panose="05000000000000000000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35A638-3EC4-421A-AF05-795FC9911B1A}" type="slidenum">
              <a:rPr lang="en-US" altLang="en-US" smtClean="0"/>
              <a:pPr/>
              <a:t>26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5532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876800"/>
          </a:xfrm>
        </p:spPr>
        <p:txBody>
          <a:bodyPr/>
          <a:lstStyle/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r>
              <a:rPr lang="en-US" dirty="0" smtClean="0"/>
              <a:t>Sponsors: National Science Foundation and</a:t>
            </a:r>
          </a:p>
          <a:p>
            <a:pPr marL="0" indent="0" algn="ctr">
              <a:buNone/>
            </a:pPr>
            <a:r>
              <a:rPr lang="en-US" dirty="0" smtClean="0"/>
              <a:t>Vanderbilt University</a:t>
            </a:r>
          </a:p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r>
              <a:rPr lang="en-US" sz="3600" b="1" dirty="0" smtClean="0">
                <a:solidFill>
                  <a:srgbClr val="FF0000"/>
                </a:solidFill>
                <a:hlinkClick r:id="rId2"/>
              </a:rPr>
              <a:t>https://</a:t>
            </a:r>
            <a:r>
              <a:rPr lang="en-US" sz="3600" b="1" dirty="0" smtClean="0">
                <a:solidFill>
                  <a:srgbClr val="FF0000"/>
                </a:solidFill>
                <a:hlinkClick r:id="rId2"/>
              </a:rPr>
              <a:t>netsblox.org</a:t>
            </a:r>
            <a:endParaRPr lang="en-US" sz="3600" b="1" dirty="0" smtClean="0">
              <a:solidFill>
                <a:srgbClr val="FF0000"/>
              </a:solidFill>
            </a:endParaRPr>
          </a:p>
          <a:p>
            <a:pPr marL="0" indent="0" algn="ctr">
              <a:buNone/>
            </a:pPr>
            <a:endParaRPr lang="en-US" sz="3600" b="1" dirty="0" smtClean="0">
              <a:solidFill>
                <a:srgbClr val="FF0000"/>
              </a:solidFill>
            </a:endParaRPr>
          </a:p>
          <a:p>
            <a:pPr marL="0" indent="0" algn="ctr">
              <a:buNone/>
            </a:pPr>
            <a:r>
              <a:rPr lang="en-US" sz="3600" b="1" dirty="0">
                <a:solidFill>
                  <a:srgbClr val="FF0000"/>
                </a:solidFill>
              </a:rPr>
              <a:t>https://</a:t>
            </a:r>
            <a:r>
              <a:rPr lang="en-US" sz="3600" b="1" dirty="0" err="1" smtClean="0">
                <a:solidFill>
                  <a:srgbClr val="FF0000"/>
                </a:solidFill>
              </a:rPr>
              <a:t>netsblox.org</a:t>
            </a:r>
            <a:r>
              <a:rPr lang="en-US" sz="3600" b="1" dirty="0" smtClean="0">
                <a:solidFill>
                  <a:srgbClr val="FF0000"/>
                </a:solidFill>
              </a:rPr>
              <a:t>/CSTA18</a:t>
            </a:r>
            <a:endParaRPr lang="en-US" sz="3600" b="1" dirty="0" smtClean="0">
              <a:solidFill>
                <a:srgbClr val="FF0000"/>
              </a:solidFill>
            </a:endParaRPr>
          </a:p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r>
              <a:rPr lang="en-US" dirty="0" smtClean="0"/>
              <a:t>https://www.facebook.com/netsblox/</a:t>
            </a:r>
            <a:endParaRPr lang="en-US" dirty="0"/>
          </a:p>
          <a:p>
            <a:pPr marL="0" indent="0" algn="ctr">
              <a:buNone/>
            </a:pPr>
            <a:endParaRPr lang="en-US" sz="3600" b="1" dirty="0" smtClean="0">
              <a:solidFill>
                <a:srgbClr val="FF0000"/>
              </a:solidFill>
            </a:endParaRPr>
          </a:p>
          <a:p>
            <a:pPr marL="0" indent="0" algn="ctr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35A638-3EC4-421A-AF05-795FC9911B1A}" type="slidenum">
              <a:rPr lang="en-US" altLang="en-US" smtClean="0"/>
              <a:pPr/>
              <a:t>27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544485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Workshop Agenda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35A638-3EC4-421A-AF05-795FC9911B1A}" type="slidenum">
              <a:rPr lang="en-US" altLang="en-US" smtClean="0"/>
              <a:pPr/>
              <a:t>3</a:t>
            </a:fld>
            <a:endParaRPr lang="en-US" altLang="en-US"/>
          </a:p>
        </p:txBody>
      </p:sp>
      <p:sp>
        <p:nvSpPr>
          <p:cNvPr id="3" name="TextBox 2"/>
          <p:cNvSpPr txBox="1"/>
          <p:nvPr/>
        </p:nvSpPr>
        <p:spPr>
          <a:xfrm>
            <a:off x="609600" y="1447800"/>
            <a:ext cx="7772401" cy="4639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Introduction to distributed programming with </a:t>
            </a:r>
            <a:r>
              <a:rPr lang="en-US" sz="1800" dirty="0" err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NetsBlox</a:t>
            </a:r>
            <a:r>
              <a:rPr lang="en-US" sz="1800" dirty="0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endParaRPr lang="en-US" sz="180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Creating </a:t>
            </a:r>
            <a:r>
              <a:rPr lang="en-US" sz="1800" dirty="0" err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NetsBlox</a:t>
            </a:r>
            <a:r>
              <a:rPr lang="en-US" sz="18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accounts and logging </a:t>
            </a:r>
            <a:r>
              <a:rPr lang="en-US" sz="1800" dirty="0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in.</a:t>
            </a:r>
            <a:endParaRPr lang="en-US" sz="180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Building </a:t>
            </a:r>
            <a:r>
              <a:rPr lang="en-US" sz="1800" dirty="0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 interactive </a:t>
            </a:r>
            <a:r>
              <a:rPr lang="en-US" sz="18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</a:t>
            </a:r>
            <a:r>
              <a:rPr lang="en-US" sz="1800" b="1" dirty="0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eather app</a:t>
            </a:r>
            <a:r>
              <a:rPr lang="en-US" sz="1800" dirty="0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endParaRPr lang="en-US" sz="180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Break (10 min)</a:t>
            </a:r>
          </a:p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Demonstration of other apps using online data </a:t>
            </a:r>
            <a:r>
              <a:rPr lang="en-US" sz="1800" dirty="0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(Charts, Movies</a:t>
            </a:r>
            <a:r>
              <a:rPr lang="en-US" sz="1800" dirty="0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etc.).</a:t>
            </a:r>
            <a:endParaRPr lang="en-US" sz="180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Building a </a:t>
            </a:r>
            <a:r>
              <a:rPr lang="en-US" sz="1800" b="1" dirty="0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Chat room</a:t>
            </a:r>
            <a:r>
              <a:rPr lang="en-US" sz="1800" dirty="0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for the entire </a:t>
            </a:r>
            <a:r>
              <a:rPr lang="en-US" sz="1800" dirty="0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class</a:t>
            </a:r>
            <a:r>
              <a:rPr lang="en-US" sz="1800" dirty="0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endParaRPr lang="en-US" sz="1800" dirty="0" smtClean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Break </a:t>
            </a:r>
            <a:r>
              <a:rPr lang="en-US" sz="18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(10 min)</a:t>
            </a:r>
          </a:p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Demonstration </a:t>
            </a:r>
            <a:r>
              <a:rPr lang="en-US" sz="1800" dirty="0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of additional distributed apps like </a:t>
            </a:r>
            <a:r>
              <a:rPr lang="en-US" sz="18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</a:t>
            </a:r>
            <a:r>
              <a:rPr lang="en-US" sz="1800" dirty="0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hared </a:t>
            </a:r>
            <a:r>
              <a:rPr lang="en-US" sz="18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</a:t>
            </a:r>
            <a:r>
              <a:rPr lang="en-US" sz="1800" dirty="0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hiteboard </a:t>
            </a:r>
            <a:r>
              <a:rPr lang="en-US" sz="1800" dirty="0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and multi-player games</a:t>
            </a:r>
            <a:r>
              <a:rPr lang="en-US" sz="1800" dirty="0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Demonstration of robotics and cyber security with </a:t>
            </a:r>
            <a:r>
              <a:rPr lang="en-US" sz="1800" dirty="0" err="1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NetsBlox</a:t>
            </a:r>
            <a:endParaRPr lang="en-US" sz="1800" dirty="0" smtClean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Q&amp;</a:t>
            </a:r>
            <a:r>
              <a:rPr lang="en-US" sz="1800" dirty="0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</a:t>
            </a:r>
            <a:endParaRPr lang="en-US" sz="180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85658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Collaboration</a:t>
            </a:r>
          </a:p>
        </p:txBody>
      </p:sp>
      <p:sp>
        <p:nvSpPr>
          <p:cNvPr id="27650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400" dirty="0" smtClean="0"/>
              <a:t>Code editing a la Google Docs</a:t>
            </a:r>
          </a:p>
          <a:p>
            <a:pPr lvl="1"/>
            <a:r>
              <a:rPr lang="en-US" altLang="en-US" sz="2000" dirty="0" smtClean="0"/>
              <a:t>Pair programming</a:t>
            </a:r>
          </a:p>
          <a:p>
            <a:pPr lvl="1"/>
            <a:r>
              <a:rPr lang="en-US" altLang="en-US" sz="2000" dirty="0" smtClean="0"/>
              <a:t>Group projects</a:t>
            </a:r>
          </a:p>
          <a:p>
            <a:r>
              <a:rPr lang="en-US" altLang="en-US" sz="2400" dirty="0" smtClean="0"/>
              <a:t>What is synchronized?</a:t>
            </a:r>
          </a:p>
          <a:p>
            <a:pPr lvl="1"/>
            <a:r>
              <a:rPr lang="en-US" altLang="en-US" sz="2000" dirty="0" smtClean="0"/>
              <a:t>Everything that does not change by running the program</a:t>
            </a:r>
          </a:p>
          <a:p>
            <a:pPr lvl="1"/>
            <a:r>
              <a:rPr lang="en-US" altLang="en-US" sz="2000" dirty="0" smtClean="0"/>
              <a:t>Sprites and scripts</a:t>
            </a:r>
          </a:p>
          <a:p>
            <a:r>
              <a:rPr lang="en-US" altLang="en-US" sz="2400" dirty="0" smtClean="0"/>
              <a:t>What is not synchronized?</a:t>
            </a:r>
          </a:p>
          <a:p>
            <a:pPr lvl="1"/>
            <a:r>
              <a:rPr lang="en-US" altLang="en-US" sz="2000" dirty="0"/>
              <a:t>Everything that </a:t>
            </a:r>
            <a:r>
              <a:rPr lang="en-US" altLang="en-US" sz="2000" dirty="0" smtClean="0"/>
              <a:t>change </a:t>
            </a:r>
            <a:r>
              <a:rPr lang="en-US" altLang="en-US" sz="2000" dirty="0"/>
              <a:t>by running the </a:t>
            </a:r>
            <a:r>
              <a:rPr lang="en-US" altLang="en-US" sz="2000" dirty="0" smtClean="0"/>
              <a:t>program</a:t>
            </a:r>
          </a:p>
          <a:p>
            <a:pPr lvl="1"/>
            <a:r>
              <a:rPr lang="en-US" altLang="en-US" sz="2000" dirty="0" smtClean="0"/>
              <a:t>The state of the stage and sprites (location, orientation, etc.)</a:t>
            </a:r>
          </a:p>
          <a:p>
            <a:pPr lvl="1"/>
            <a:r>
              <a:rPr lang="en-US" altLang="en-US" sz="2000" dirty="0" smtClean="0"/>
              <a:t>Variable values</a:t>
            </a:r>
            <a:endParaRPr lang="en-US" altLang="en-US" sz="2000" dirty="0"/>
          </a:p>
          <a:p>
            <a:r>
              <a:rPr lang="en-US" altLang="en-US" sz="2400" dirty="0" smtClean="0"/>
              <a:t>Users can work </a:t>
            </a:r>
            <a:r>
              <a:rPr lang="en-US" altLang="en-US" sz="2400" dirty="0" smtClean="0"/>
              <a:t>together on the program but each executes it on his/her computer independently </a:t>
            </a:r>
          </a:p>
        </p:txBody>
      </p:sp>
      <p:sp>
        <p:nvSpPr>
          <p:cNvPr id="27651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66633215-E650-484C-8747-614D907E03C2}" type="slidenum">
              <a:rPr lang="en-US" altLang="en-US" sz="1000">
                <a:solidFill>
                  <a:schemeClr val="tx1"/>
                </a:solidFill>
                <a:latin typeface="Arial" panose="020B0604020202020204" pitchFamily="34" charset="0"/>
              </a:rPr>
              <a:pPr eaLnBrk="1" hangingPunct="1"/>
              <a:t>4</a:t>
            </a:fld>
            <a:endParaRPr lang="en-US" altLang="en-US" sz="10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83512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200" smtClean="0"/>
              <a:t>Distributed Programming Primitives</a:t>
            </a:r>
          </a:p>
        </p:txBody>
      </p:sp>
      <p:sp>
        <p:nvSpPr>
          <p:cNvPr id="19458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5BBF529D-3A32-42A9-AC52-045620FBF795}" type="slidenum">
              <a:rPr lang="en-US" altLang="en-US" sz="1000">
                <a:solidFill>
                  <a:schemeClr val="tx1"/>
                </a:solidFill>
                <a:latin typeface="Arial" panose="020B0604020202020204" pitchFamily="34" charset="0"/>
              </a:rPr>
              <a:pPr eaLnBrk="1" hangingPunct="1"/>
              <a:t>5</a:t>
            </a:fld>
            <a:endParaRPr lang="en-US" altLang="en-US" sz="10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19459" name="Content Placeholder 1"/>
          <p:cNvSpPr>
            <a:spLocks noGrp="1"/>
          </p:cNvSpPr>
          <p:nvPr>
            <p:ph idx="1"/>
          </p:nvPr>
        </p:nvSpPr>
        <p:spPr>
          <a:xfrm>
            <a:off x="457200" y="1524000"/>
            <a:ext cx="8001000" cy="4800600"/>
          </a:xfrm>
        </p:spPr>
        <p:txBody>
          <a:bodyPr/>
          <a:lstStyle/>
          <a:p>
            <a:r>
              <a:rPr lang="en-US" altLang="en-US" dirty="0" smtClean="0"/>
              <a:t>Simple abstractions: </a:t>
            </a:r>
          </a:p>
          <a:p>
            <a:pPr lvl="1"/>
            <a:r>
              <a:rPr lang="en-US" altLang="en-US" dirty="0" smtClean="0"/>
              <a:t>hide accidental </a:t>
            </a:r>
            <a:r>
              <a:rPr lang="en-US" altLang="en-US" dirty="0" smtClean="0"/>
              <a:t>complexities, </a:t>
            </a:r>
            <a:r>
              <a:rPr lang="en-US" altLang="en-US" dirty="0" smtClean="0"/>
              <a:t>but expose the fundamental concepts</a:t>
            </a:r>
          </a:p>
          <a:p>
            <a:r>
              <a:rPr lang="en-US" altLang="en-US" dirty="0" smtClean="0"/>
              <a:t>Abstractions:</a:t>
            </a:r>
          </a:p>
          <a:p>
            <a:pPr lvl="1"/>
            <a:r>
              <a:rPr lang="en-US" altLang="en-US" dirty="0"/>
              <a:t>Remote Procedure Calls (RPC)</a:t>
            </a:r>
          </a:p>
          <a:p>
            <a:pPr lvl="1"/>
            <a:r>
              <a:rPr lang="en-US" altLang="en-US" dirty="0" smtClean="0"/>
              <a:t>Message </a:t>
            </a:r>
            <a:r>
              <a:rPr lang="en-US" altLang="en-US" dirty="0" smtClean="0"/>
              <a:t>Passing</a:t>
            </a:r>
          </a:p>
          <a:p>
            <a:pPr lvl="1"/>
            <a:r>
              <a:rPr lang="en-US" altLang="en-US" dirty="0" smtClean="0"/>
              <a:t>Room</a:t>
            </a:r>
            <a:r>
              <a:rPr lang="en-US" altLang="en-US" dirty="0" smtClean="0"/>
              <a:t>: </a:t>
            </a:r>
          </a:p>
          <a:p>
            <a:pPr lvl="2"/>
            <a:r>
              <a:rPr lang="en-US" altLang="en-US" dirty="0" smtClean="0"/>
              <a:t>Comprised of multiple Roles</a:t>
            </a:r>
            <a:r>
              <a:rPr lang="en-US" altLang="en-US" dirty="0"/>
              <a:t> </a:t>
            </a:r>
            <a:r>
              <a:rPr lang="en-US" altLang="en-US" dirty="0" smtClean="0"/>
              <a:t>(subprojects running on a separate computers)</a:t>
            </a:r>
          </a:p>
        </p:txBody>
      </p:sp>
    </p:spTree>
    <p:extLst>
      <p:ext uri="{BB962C8B-B14F-4D97-AF65-F5344CB8AC3E}">
        <p14:creationId xmlns:p14="http://schemas.microsoft.com/office/powerpoint/2010/main" val="32674539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Remote Procedure Calls</a:t>
            </a:r>
          </a:p>
        </p:txBody>
      </p:sp>
      <p:sp>
        <p:nvSpPr>
          <p:cNvPr id="21506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153400" cy="1981200"/>
          </a:xfrm>
        </p:spPr>
        <p:txBody>
          <a:bodyPr/>
          <a:lstStyle/>
          <a:p>
            <a:r>
              <a:rPr lang="en-US" altLang="en-US" sz="2400" dirty="0" smtClean="0"/>
              <a:t>RPC: call functions on the server</a:t>
            </a:r>
          </a:p>
          <a:p>
            <a:pPr lvl="1"/>
            <a:r>
              <a:rPr lang="en-US" altLang="en-US" sz="2000" dirty="0" smtClean="0"/>
              <a:t>Multiple input arguments</a:t>
            </a:r>
          </a:p>
          <a:p>
            <a:pPr lvl="1"/>
            <a:r>
              <a:rPr lang="en-US" altLang="en-US" sz="2000" dirty="0" smtClean="0"/>
              <a:t>One output argument</a:t>
            </a:r>
          </a:p>
          <a:p>
            <a:pPr lvl="1"/>
            <a:r>
              <a:rPr lang="en-US" altLang="en-US" sz="2000" dirty="0" smtClean="0"/>
              <a:t>Blocking call</a:t>
            </a:r>
          </a:p>
        </p:txBody>
      </p:sp>
      <p:sp>
        <p:nvSpPr>
          <p:cNvPr id="21507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01167369-F72D-4E32-B1D8-B0028E93A5EB}" type="slidenum">
              <a:rPr lang="en-US" altLang="en-US" sz="1000">
                <a:solidFill>
                  <a:schemeClr val="tx1"/>
                </a:solidFill>
                <a:latin typeface="Arial" panose="020B0604020202020204" pitchFamily="34" charset="0"/>
              </a:rPr>
              <a:pPr eaLnBrk="1" hangingPunct="1"/>
              <a:t>6</a:t>
            </a:fld>
            <a:endParaRPr lang="en-US" altLang="en-US" sz="10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21509" name="Content Placeholder 2"/>
          <p:cNvSpPr txBox="1">
            <a:spLocks/>
          </p:cNvSpPr>
          <p:nvPr/>
        </p:nvSpPr>
        <p:spPr bwMode="auto">
          <a:xfrm>
            <a:off x="457200" y="4267200"/>
            <a:ext cx="8153400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>
            <a:lvl1pPr marL="342900" indent="-342900" eaLnBrk="0" hangingPunct="0">
              <a:defRPr sz="20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20000"/>
              </a:spcBef>
              <a:buClr>
                <a:srgbClr val="CC3300"/>
              </a:buClr>
              <a:buFont typeface="Wingdings" panose="05000000000000000000" pitchFamily="2" charset="2"/>
              <a:buChar char="§"/>
            </a:pPr>
            <a:r>
              <a:rPr lang="en-US" altLang="en-US" sz="2400" dirty="0" smtClean="0">
                <a:solidFill>
                  <a:schemeClr val="tx1"/>
                </a:solidFill>
                <a:latin typeface="Tahoma" panose="020B0604030504040204" pitchFamily="34" charset="0"/>
              </a:rPr>
              <a:t>Grouped into services that wrap various </a:t>
            </a:r>
            <a:r>
              <a:rPr lang="en-US" altLang="en-US" sz="2400" dirty="0">
                <a:solidFill>
                  <a:schemeClr val="tx1"/>
                </a:solidFill>
                <a:latin typeface="Tahoma" panose="020B0604030504040204" pitchFamily="34" charset="0"/>
              </a:rPr>
              <a:t>web APIs</a:t>
            </a:r>
          </a:p>
          <a:p>
            <a:pPr lvl="1">
              <a:spcBef>
                <a:spcPct val="20000"/>
              </a:spcBef>
              <a:buClr>
                <a:srgbClr val="CC9900"/>
              </a:buClr>
              <a:buFont typeface="Wingdings" panose="05000000000000000000" pitchFamily="2" charset="2"/>
              <a:buChar char="§"/>
            </a:pPr>
            <a:r>
              <a:rPr lang="en-US" altLang="en-US" dirty="0">
                <a:solidFill>
                  <a:schemeClr val="tx1"/>
                </a:solidFill>
                <a:latin typeface="Tahoma" panose="020B0604030504040204" pitchFamily="34" charset="0"/>
              </a:rPr>
              <a:t>Google Maps, weather, earthquake, </a:t>
            </a:r>
            <a:r>
              <a:rPr lang="en-US" altLang="en-US" dirty="0" smtClean="0">
                <a:solidFill>
                  <a:schemeClr val="tx1"/>
                </a:solidFill>
                <a:latin typeface="Tahoma" panose="020B0604030504040204" pitchFamily="34" charset="0"/>
              </a:rPr>
              <a:t>museums, movies </a:t>
            </a:r>
            <a:r>
              <a:rPr lang="en-US" altLang="en-US" dirty="0">
                <a:solidFill>
                  <a:schemeClr val="tx1"/>
                </a:solidFill>
                <a:latin typeface="Tahoma" panose="020B0604030504040204" pitchFamily="34" charset="0"/>
              </a:rPr>
              <a:t>etc.</a:t>
            </a:r>
          </a:p>
          <a:p>
            <a:pPr>
              <a:spcBef>
                <a:spcPct val="20000"/>
              </a:spcBef>
              <a:buClr>
                <a:srgbClr val="CC3300"/>
              </a:buClr>
              <a:buFont typeface="Wingdings" panose="05000000000000000000" pitchFamily="2" charset="2"/>
              <a:buChar char="§"/>
            </a:pPr>
            <a:r>
              <a:rPr lang="en-US" altLang="en-US" sz="2400" dirty="0">
                <a:solidFill>
                  <a:schemeClr val="tx1"/>
                </a:solidFill>
                <a:latin typeface="Tahoma" panose="020B0604030504040204" pitchFamily="34" charset="0"/>
              </a:rPr>
              <a:t>Game management</a:t>
            </a:r>
          </a:p>
          <a:p>
            <a:pPr lvl="1">
              <a:spcBef>
                <a:spcPct val="20000"/>
              </a:spcBef>
              <a:buClr>
                <a:srgbClr val="CC9900"/>
              </a:buClr>
              <a:buFont typeface="Wingdings" panose="05000000000000000000" pitchFamily="2" charset="2"/>
              <a:buChar char="§"/>
            </a:pPr>
            <a:r>
              <a:rPr lang="en-US" altLang="en-US" dirty="0">
                <a:solidFill>
                  <a:schemeClr val="tx1"/>
                </a:solidFill>
                <a:latin typeface="Tahoma" panose="020B0604030504040204" pitchFamily="34" charset="0"/>
              </a:rPr>
              <a:t>Tic Tac Toe, Battleship, Hangman, etc.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3429000"/>
            <a:ext cx="5105400" cy="43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8878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Let’s Get to Work!</a:t>
            </a:r>
          </a:p>
        </p:txBody>
      </p:sp>
      <p:sp>
        <p:nvSpPr>
          <p:cNvPr id="27651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66633215-E650-484C-8747-614D907E03C2}" type="slidenum">
              <a:rPr lang="en-US" altLang="en-US" sz="1000">
                <a:solidFill>
                  <a:schemeClr val="tx1"/>
                </a:solidFill>
                <a:latin typeface="Arial" panose="020B0604020202020204" pitchFamily="34" charset="0"/>
              </a:rPr>
              <a:pPr eaLnBrk="1" hangingPunct="1"/>
              <a:t>7</a:t>
            </a:fld>
            <a:endParaRPr lang="en-US" altLang="en-US" sz="10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pic>
        <p:nvPicPr>
          <p:cNvPr id="1026" name="Picture 2" descr="Related imag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295400"/>
            <a:ext cx="6667500" cy="533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24297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Interactive Weather App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35A638-3EC4-421A-AF05-795FC9911B1A}" type="slidenum">
              <a:rPr lang="en-US" altLang="en-US" smtClean="0"/>
              <a:pPr/>
              <a:t>8</a:t>
            </a:fld>
            <a:endParaRPr lang="en-US" altLang="en-US"/>
          </a:p>
        </p:txBody>
      </p:sp>
      <p:sp>
        <p:nvSpPr>
          <p:cNvPr id="5" name="Rectangle 4"/>
          <p:cNvSpPr/>
          <p:nvPr/>
        </p:nvSpPr>
        <p:spPr>
          <a:xfrm>
            <a:off x="228600" y="1600200"/>
            <a:ext cx="86106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b="1" dirty="0" smtClean="0">
                <a:solidFill>
                  <a:schemeClr val="tx1"/>
                </a:solidFill>
                <a:latin typeface="+mn-lt"/>
              </a:rPr>
              <a:t>Stage</a:t>
            </a:r>
            <a:r>
              <a:rPr lang="en-US" dirty="0" smtClean="0">
                <a:solidFill>
                  <a:schemeClr val="tx1"/>
                </a:solidFill>
                <a:latin typeface="+mn-lt"/>
              </a:rPr>
              <a:t>: Google maps background with zooming and panning</a:t>
            </a:r>
          </a:p>
          <a:p>
            <a:pPr marL="342900" indent="-342900">
              <a:buFont typeface="Arial"/>
              <a:buChar char="•"/>
            </a:pPr>
            <a:r>
              <a:rPr lang="en-US" b="1" dirty="0" smtClean="0">
                <a:solidFill>
                  <a:schemeClr val="tx1"/>
                </a:solidFill>
                <a:latin typeface="+mn-lt"/>
              </a:rPr>
              <a:t>Sprite</a:t>
            </a:r>
            <a:r>
              <a:rPr lang="en-US" dirty="0" smtClean="0">
                <a:solidFill>
                  <a:schemeClr val="tx1"/>
                </a:solidFill>
                <a:latin typeface="+mn-lt"/>
              </a:rPr>
              <a:t>: Jumps to wherever the user clicks and displays current conditions with a weather icon and shows the name of the closest city and current temperature</a:t>
            </a:r>
            <a:endParaRPr lang="en-US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3" name="Picture 2" descr="Screen Shot 2018-07-07 at 11.13.4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2985073"/>
            <a:ext cx="7391400" cy="3872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3959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BREAK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35A638-3EC4-421A-AF05-795FC9911B1A}" type="slidenum">
              <a:rPr lang="en-US" altLang="en-US" smtClean="0"/>
              <a:pPr/>
              <a:t>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778894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ISIS">
  <a:themeElements>
    <a:clrScheme name="ISIS 4">
      <a:dk1>
        <a:srgbClr val="000000"/>
      </a:dk1>
      <a:lt1>
        <a:srgbClr val="FFFFFF"/>
      </a:lt1>
      <a:dk2>
        <a:srgbClr val="000000"/>
      </a:dk2>
      <a:lt2>
        <a:srgbClr val="5F5F5F"/>
      </a:lt2>
      <a:accent1>
        <a:srgbClr val="FFFFFF"/>
      </a:accent1>
      <a:accent2>
        <a:srgbClr val="CC3300"/>
      </a:accent2>
      <a:accent3>
        <a:srgbClr val="FFFFFF"/>
      </a:accent3>
      <a:accent4>
        <a:srgbClr val="000000"/>
      </a:accent4>
      <a:accent5>
        <a:srgbClr val="FFFFFF"/>
      </a:accent5>
      <a:accent6>
        <a:srgbClr val="B92D00"/>
      </a:accent6>
      <a:hlink>
        <a:srgbClr val="CC9900"/>
      </a:hlink>
      <a:folHlink>
        <a:srgbClr val="FF9900"/>
      </a:folHlink>
    </a:clrScheme>
    <a:fontScheme name="ISI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Times New Roman" pitchFamily="18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Times New Roman" pitchFamily="18" charset="0"/>
            <a:cs typeface="Arial" charset="0"/>
          </a:defRPr>
        </a:defPPr>
      </a:lstStyle>
    </a:lnDef>
  </a:objectDefaults>
  <a:extraClrSchemeLst>
    <a:extraClrScheme>
      <a:clrScheme name="ISIS 1">
        <a:dk1>
          <a:srgbClr val="5F5F5F"/>
        </a:dk1>
        <a:lt1>
          <a:srgbClr val="FFFFCC"/>
        </a:lt1>
        <a:dk2>
          <a:srgbClr val="000000"/>
        </a:dk2>
        <a:lt2>
          <a:srgbClr val="FFCC66"/>
        </a:lt2>
        <a:accent1>
          <a:srgbClr val="FF9933"/>
        </a:accent1>
        <a:accent2>
          <a:srgbClr val="CC0066"/>
        </a:accent2>
        <a:accent3>
          <a:srgbClr val="AAAAAA"/>
        </a:accent3>
        <a:accent4>
          <a:srgbClr val="DADAAE"/>
        </a:accent4>
        <a:accent5>
          <a:srgbClr val="FFCAAD"/>
        </a:accent5>
        <a:accent6>
          <a:srgbClr val="B9005C"/>
        </a:accent6>
        <a:hlink>
          <a:srgbClr val="CC00CC"/>
        </a:hlink>
        <a:folHlink>
          <a:srgbClr val="9900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SIS 2">
        <a:dk1>
          <a:srgbClr val="000000"/>
        </a:dk1>
        <a:lt1>
          <a:srgbClr val="FFFFFF"/>
        </a:lt1>
        <a:dk2>
          <a:srgbClr val="FF9900"/>
        </a:dk2>
        <a:lt2>
          <a:srgbClr val="5F5F5F"/>
        </a:lt2>
        <a:accent1>
          <a:srgbClr val="FF9933"/>
        </a:accent1>
        <a:accent2>
          <a:srgbClr val="CC0066"/>
        </a:accent2>
        <a:accent3>
          <a:srgbClr val="FFFFFF"/>
        </a:accent3>
        <a:accent4>
          <a:srgbClr val="000000"/>
        </a:accent4>
        <a:accent5>
          <a:srgbClr val="FFCAAD"/>
        </a:accent5>
        <a:accent6>
          <a:srgbClr val="B9005C"/>
        </a:accent6>
        <a:hlink>
          <a:srgbClr val="CC00CC"/>
        </a:hlink>
        <a:folHlink>
          <a:srgbClr val="9900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SIS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SIS 4">
        <a:dk1>
          <a:srgbClr val="000000"/>
        </a:dk1>
        <a:lt1>
          <a:srgbClr val="FFFFFF"/>
        </a:lt1>
        <a:dk2>
          <a:srgbClr val="000000"/>
        </a:dk2>
        <a:lt2>
          <a:srgbClr val="5F5F5F"/>
        </a:lt2>
        <a:accent1>
          <a:srgbClr val="FFFFFF"/>
        </a:accent1>
        <a:accent2>
          <a:srgbClr val="CC3300"/>
        </a:accent2>
        <a:accent3>
          <a:srgbClr val="FFFFFF"/>
        </a:accent3>
        <a:accent4>
          <a:srgbClr val="000000"/>
        </a:accent4>
        <a:accent5>
          <a:srgbClr val="FFFFFF"/>
        </a:accent5>
        <a:accent6>
          <a:srgbClr val="B92D00"/>
        </a:accent6>
        <a:hlink>
          <a:srgbClr val="CC990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SIS 5">
        <a:dk1>
          <a:srgbClr val="000000"/>
        </a:dk1>
        <a:lt1>
          <a:srgbClr val="FFFFFF"/>
        </a:lt1>
        <a:dk2>
          <a:srgbClr val="000000"/>
        </a:dk2>
        <a:lt2>
          <a:srgbClr val="5F5F5F"/>
        </a:lt2>
        <a:accent1>
          <a:srgbClr val="000000"/>
        </a:accent1>
        <a:accent2>
          <a:srgbClr val="CC3300"/>
        </a:accent2>
        <a:accent3>
          <a:srgbClr val="FFFFFF"/>
        </a:accent3>
        <a:accent4>
          <a:srgbClr val="000000"/>
        </a:accent4>
        <a:accent5>
          <a:srgbClr val="AAAAAA"/>
        </a:accent5>
        <a:accent6>
          <a:srgbClr val="B92D00"/>
        </a:accent6>
        <a:hlink>
          <a:srgbClr val="CC990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Echo</Template>
  <TotalTime>12330</TotalTime>
  <Words>1263</Words>
  <Application>Microsoft Macintosh PowerPoint</Application>
  <PresentationFormat>On-screen Show (4:3)</PresentationFormat>
  <Paragraphs>238</Paragraphs>
  <Slides>27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28" baseType="lpstr">
      <vt:lpstr>ISIS</vt:lpstr>
      <vt:lpstr>Maps, Movies and Multi-Player Games: Collaborative Environment to Make Programming More Engaging  https://netsblox.org</vt:lpstr>
      <vt:lpstr>NetsBlox</vt:lpstr>
      <vt:lpstr>Workshop Agenda</vt:lpstr>
      <vt:lpstr>Collaboration</vt:lpstr>
      <vt:lpstr>Distributed Programming Primitives</vt:lpstr>
      <vt:lpstr>Remote Procedure Calls</vt:lpstr>
      <vt:lpstr>Let’s Get to Work!</vt:lpstr>
      <vt:lpstr>Interactive Weather App</vt:lpstr>
      <vt:lpstr>BREAK</vt:lpstr>
      <vt:lpstr>Additional Projects</vt:lpstr>
      <vt:lpstr>Message Passing</vt:lpstr>
      <vt:lpstr>The Room</vt:lpstr>
      <vt:lpstr>Addressing</vt:lpstr>
      <vt:lpstr>Simple Texting App</vt:lpstr>
      <vt:lpstr>Let’s Get to Work!</vt:lpstr>
      <vt:lpstr>Chat Room</vt:lpstr>
      <vt:lpstr>Chat Room Message Types</vt:lpstr>
      <vt:lpstr>Let’s Get to Work!</vt:lpstr>
      <vt:lpstr>BREAK</vt:lpstr>
      <vt:lpstr>Multi-Player Games</vt:lpstr>
      <vt:lpstr>And many more distributed apps…</vt:lpstr>
      <vt:lpstr>Robotics with a Difference</vt:lpstr>
      <vt:lpstr>Robot Demo</vt:lpstr>
      <vt:lpstr>Supported Services and Features</vt:lpstr>
      <vt:lpstr>Beauty and Joy of Computing</vt:lpstr>
      <vt:lpstr>Summary</vt:lpstr>
      <vt:lpstr>Questions?</vt:lpstr>
    </vt:vector>
  </TitlesOfParts>
  <Company>ISIS, Vanderbilt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Spatio-temporal sensing in WSNs</dc:title>
  <dc:creator>Akos Ledeczi</dc:creator>
  <cp:keywords>WSN ISIS "time synchronization, node localization</cp:keywords>
  <cp:lastModifiedBy>Akos Ledeczi</cp:lastModifiedBy>
  <cp:revision>260</cp:revision>
  <dcterms:created xsi:type="dcterms:W3CDTF">2005-09-27T20:07:50Z</dcterms:created>
  <dcterms:modified xsi:type="dcterms:W3CDTF">2018-07-08T16:32:39Z</dcterms:modified>
</cp:coreProperties>
</file>